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41"/>
  </p:notesMasterIdLst>
  <p:handoutMasterIdLst>
    <p:handoutMasterId r:id="rId42"/>
  </p:handoutMasterIdLst>
  <p:sldIdLst>
    <p:sldId id="256" r:id="rId2"/>
    <p:sldId id="258" r:id="rId3"/>
    <p:sldId id="261" r:id="rId4"/>
    <p:sldId id="304" r:id="rId5"/>
    <p:sldId id="259" r:id="rId6"/>
    <p:sldId id="270" r:id="rId7"/>
    <p:sldId id="269" r:id="rId8"/>
    <p:sldId id="272" r:id="rId9"/>
    <p:sldId id="260" r:id="rId10"/>
    <p:sldId id="263" r:id="rId11"/>
    <p:sldId id="264" r:id="rId12"/>
    <p:sldId id="293" r:id="rId13"/>
    <p:sldId id="266" r:id="rId14"/>
    <p:sldId id="267" r:id="rId15"/>
    <p:sldId id="268" r:id="rId16"/>
    <p:sldId id="274" r:id="rId17"/>
    <p:sldId id="275" r:id="rId18"/>
    <p:sldId id="276" r:id="rId19"/>
    <p:sldId id="277" r:id="rId20"/>
    <p:sldId id="278" r:id="rId21"/>
    <p:sldId id="279" r:id="rId22"/>
    <p:sldId id="280" r:id="rId23"/>
    <p:sldId id="281" r:id="rId24"/>
    <p:sldId id="303" r:id="rId25"/>
    <p:sldId id="307" r:id="rId26"/>
    <p:sldId id="308" r:id="rId27"/>
    <p:sldId id="299" r:id="rId28"/>
    <p:sldId id="300" r:id="rId29"/>
    <p:sldId id="301" r:id="rId30"/>
    <p:sldId id="294" r:id="rId31"/>
    <p:sldId id="305" r:id="rId32"/>
    <p:sldId id="284" r:id="rId33"/>
    <p:sldId id="285" r:id="rId34"/>
    <p:sldId id="286" r:id="rId35"/>
    <p:sldId id="288" r:id="rId36"/>
    <p:sldId id="289" r:id="rId37"/>
    <p:sldId id="290" r:id="rId38"/>
    <p:sldId id="291" r:id="rId39"/>
    <p:sldId id="292" r:id="rId40"/>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E282DB"/>
    <a:srgbClr val="ADAFB4"/>
    <a:srgbClr val="CCD5EA"/>
    <a:srgbClr val="FF66FF"/>
    <a:srgbClr val="00CCFF"/>
    <a:srgbClr val="FFFFCC"/>
    <a:srgbClr val="FFCCFF"/>
    <a:srgbClr val="FF7C80"/>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53" autoAdjust="0"/>
    <p:restoredTop sz="94624" autoAdjust="0"/>
  </p:normalViewPr>
  <p:slideViewPr>
    <p:cSldViewPr>
      <p:cViewPr varScale="1">
        <p:scale>
          <a:sx n="86" d="100"/>
          <a:sy n="86" d="100"/>
        </p:scale>
        <p:origin x="1819" y="67"/>
      </p:cViewPr>
      <p:guideLst>
        <p:guide orient="horz" pos="2160"/>
        <p:guide pos="2880"/>
      </p:guideLst>
    </p:cSldViewPr>
  </p:slideViewPr>
  <p:outlineViewPr>
    <p:cViewPr>
      <p:scale>
        <a:sx n="33" d="100"/>
        <a:sy n="33" d="100"/>
      </p:scale>
      <p:origin x="0" y="754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286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87DD16-529E-4832-9F87-DFD13AECC55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o-RO"/>
        </a:p>
      </dgm:t>
    </dgm:pt>
    <dgm:pt modelId="{9D0AF750-359D-4821-A07A-BFE4EA927BF6}">
      <dgm:prSet phldrT="[Text]"/>
      <dgm:spPr>
        <a:solidFill>
          <a:srgbClr val="00CCFF"/>
        </a:solidFill>
      </dgm:spPr>
      <dgm:t>
        <a:bodyPr/>
        <a:lstStyle/>
        <a:p>
          <a:r>
            <a:rPr lang="ro-RO" dirty="0"/>
            <a:t>Technology</a:t>
          </a:r>
        </a:p>
      </dgm:t>
    </dgm:pt>
    <dgm:pt modelId="{3C7CE954-25EC-4D19-87D9-5AF88F15FD6F}" type="parTrans" cxnId="{35A4145F-CF49-429F-B1BC-00FFAB71A175}">
      <dgm:prSet/>
      <dgm:spPr/>
      <dgm:t>
        <a:bodyPr/>
        <a:lstStyle/>
        <a:p>
          <a:endParaRPr lang="ro-RO"/>
        </a:p>
      </dgm:t>
    </dgm:pt>
    <dgm:pt modelId="{9881DFDA-AFEE-444B-83AE-C49DFD51E541}" type="sibTrans" cxnId="{35A4145F-CF49-429F-B1BC-00FFAB71A175}">
      <dgm:prSet/>
      <dgm:spPr/>
      <dgm:t>
        <a:bodyPr/>
        <a:lstStyle/>
        <a:p>
          <a:endParaRPr lang="ro-RO"/>
        </a:p>
      </dgm:t>
    </dgm:pt>
    <dgm:pt modelId="{8B5605AB-11AF-474D-BAC3-EBC2397ECCDE}">
      <dgm:prSet phldrT="[Text]"/>
      <dgm:spPr/>
      <dgm:t>
        <a:bodyPr/>
        <a:lstStyle/>
        <a:p>
          <a:endParaRPr lang="ro-RO" sz="2000" dirty="0"/>
        </a:p>
      </dgm:t>
    </dgm:pt>
    <dgm:pt modelId="{6F14A4B5-AA69-4646-B6D7-B9B57B8ED115}" type="parTrans" cxnId="{23F5FAEB-4851-49F7-8E17-5858A48FAA5B}">
      <dgm:prSet/>
      <dgm:spPr/>
      <dgm:t>
        <a:bodyPr/>
        <a:lstStyle/>
        <a:p>
          <a:endParaRPr lang="ro-RO"/>
        </a:p>
      </dgm:t>
    </dgm:pt>
    <dgm:pt modelId="{E1EC1A64-1C3D-4660-87DA-F1F16810C116}" type="sibTrans" cxnId="{23F5FAEB-4851-49F7-8E17-5858A48FAA5B}">
      <dgm:prSet/>
      <dgm:spPr/>
      <dgm:t>
        <a:bodyPr/>
        <a:lstStyle/>
        <a:p>
          <a:endParaRPr lang="ro-RO"/>
        </a:p>
      </dgm:t>
    </dgm:pt>
    <dgm:pt modelId="{C915AA3E-12A3-4EB2-B220-CAEDCAA90A56}">
      <dgm:prSet/>
      <dgm:spPr>
        <a:solidFill>
          <a:srgbClr val="FF7C80"/>
        </a:solidFill>
      </dgm:spPr>
      <dgm:t>
        <a:bodyPr/>
        <a:lstStyle/>
        <a:p>
          <a:r>
            <a:rPr lang="ro-RO" dirty="0"/>
            <a:t>• Science</a:t>
          </a:r>
        </a:p>
      </dgm:t>
    </dgm:pt>
    <dgm:pt modelId="{B0EBE6B7-3713-41CE-8708-4EC04904CDD9}" type="parTrans" cxnId="{E7EBFF36-5BEE-45F6-921B-54C629D302C6}">
      <dgm:prSet/>
      <dgm:spPr/>
      <dgm:t>
        <a:bodyPr/>
        <a:lstStyle/>
        <a:p>
          <a:endParaRPr lang="ro-RO"/>
        </a:p>
      </dgm:t>
    </dgm:pt>
    <dgm:pt modelId="{A98C1483-AFCD-4179-9393-351097853B53}" type="sibTrans" cxnId="{E7EBFF36-5BEE-45F6-921B-54C629D302C6}">
      <dgm:prSet/>
      <dgm:spPr/>
      <dgm:t>
        <a:bodyPr/>
        <a:lstStyle/>
        <a:p>
          <a:endParaRPr lang="ro-RO"/>
        </a:p>
      </dgm:t>
    </dgm:pt>
    <dgm:pt modelId="{36F00BAD-EDFF-499C-83A2-ECC7461B73E7}">
      <dgm:prSet/>
      <dgm:spPr>
        <a:solidFill>
          <a:srgbClr val="CC00CC"/>
        </a:solidFill>
      </dgm:spPr>
      <dgm:t>
        <a:bodyPr/>
        <a:lstStyle/>
        <a:p>
          <a:r>
            <a:rPr lang="ro-RO" dirty="0"/>
            <a:t>Crafts/ </a:t>
          </a:r>
        </a:p>
        <a:p>
          <a:r>
            <a:rPr lang="ro-RO" dirty="0"/>
            <a:t>Art</a:t>
          </a:r>
        </a:p>
      </dgm:t>
    </dgm:pt>
    <dgm:pt modelId="{6154F396-50A6-46AA-ABED-229CD3886098}" type="parTrans" cxnId="{3F6CD1E4-4CD8-4AAA-9E40-2A16AB3F19C2}">
      <dgm:prSet/>
      <dgm:spPr/>
      <dgm:t>
        <a:bodyPr/>
        <a:lstStyle/>
        <a:p>
          <a:endParaRPr lang="ro-RO"/>
        </a:p>
      </dgm:t>
    </dgm:pt>
    <dgm:pt modelId="{D4C6E2AE-4AA5-4A1C-A79C-875A7BDFB2D2}" type="sibTrans" cxnId="{3F6CD1E4-4CD8-4AAA-9E40-2A16AB3F19C2}">
      <dgm:prSet/>
      <dgm:spPr/>
      <dgm:t>
        <a:bodyPr/>
        <a:lstStyle/>
        <a:p>
          <a:endParaRPr lang="ro-RO"/>
        </a:p>
      </dgm:t>
    </dgm:pt>
    <dgm:pt modelId="{0A799D0F-E7B5-4BD2-ACFA-41F5D293B284}">
      <dgm:prSet custT="1"/>
      <dgm:spPr/>
      <dgm:t>
        <a:bodyPr/>
        <a:lstStyle/>
        <a:p>
          <a:r>
            <a:rPr lang="ro-RO" sz="1800" b="0" dirty="0">
              <a:solidFill>
                <a:srgbClr val="002060"/>
              </a:solidFill>
              <a:latin typeface="+mj-lt"/>
            </a:rPr>
            <a:t>Understanding</a:t>
          </a:r>
          <a:r>
            <a:rPr lang="en-US" sz="1800" b="0" dirty="0">
              <a:solidFill>
                <a:srgbClr val="002060"/>
              </a:solidFill>
              <a:latin typeface="+mj-lt"/>
            </a:rPr>
            <a:t> basic </a:t>
          </a:r>
          <a:r>
            <a:rPr lang="ro-RO" sz="1800" b="0" dirty="0">
              <a:solidFill>
                <a:srgbClr val="002060"/>
              </a:solidFill>
              <a:latin typeface="+mj-lt"/>
            </a:rPr>
            <a:t>principles</a:t>
          </a:r>
          <a:r>
            <a:rPr lang="en-US" sz="1800" b="0" dirty="0">
              <a:solidFill>
                <a:srgbClr val="002060"/>
              </a:solidFill>
              <a:latin typeface="+mj-lt"/>
            </a:rPr>
            <a:t> of </a:t>
          </a:r>
          <a:r>
            <a:rPr lang="ro-RO" sz="1800" b="0" dirty="0">
              <a:solidFill>
                <a:srgbClr val="002060"/>
              </a:solidFill>
              <a:latin typeface="+mj-lt"/>
            </a:rPr>
            <a:t>physics.</a:t>
          </a:r>
        </a:p>
      </dgm:t>
    </dgm:pt>
    <dgm:pt modelId="{7376B9BD-451F-47FB-8D33-0E635CEDBA08}" type="parTrans" cxnId="{1EC5EF67-FF8B-4169-A96D-069AF6015C14}">
      <dgm:prSet/>
      <dgm:spPr/>
      <dgm:t>
        <a:bodyPr/>
        <a:lstStyle/>
        <a:p>
          <a:endParaRPr lang="ro-RO"/>
        </a:p>
      </dgm:t>
    </dgm:pt>
    <dgm:pt modelId="{264533C8-E800-485F-8265-091B90BDEE4F}" type="sibTrans" cxnId="{1EC5EF67-FF8B-4169-A96D-069AF6015C14}">
      <dgm:prSet/>
      <dgm:spPr/>
      <dgm:t>
        <a:bodyPr/>
        <a:lstStyle/>
        <a:p>
          <a:endParaRPr lang="ro-RO"/>
        </a:p>
      </dgm:t>
    </dgm:pt>
    <dgm:pt modelId="{4FDA5CBE-4D7C-41A5-968C-B92B50256FFB}">
      <dgm:prSet custT="1"/>
      <dgm:spPr/>
      <dgm:t>
        <a:bodyPr/>
        <a:lstStyle/>
        <a:p>
          <a:r>
            <a:rPr lang="ro-RO" sz="1800" b="0" dirty="0">
              <a:solidFill>
                <a:srgbClr val="002060"/>
              </a:solidFill>
              <a:latin typeface="+mj-lt"/>
            </a:rPr>
            <a:t>Students recreate their own prototype of Vuia 1 using recycled materials.</a:t>
          </a:r>
        </a:p>
      </dgm:t>
    </dgm:pt>
    <dgm:pt modelId="{CA95D7FE-37A1-4BD4-8993-8470411EF120}" type="parTrans" cxnId="{31936E9D-2559-48AC-8B09-2D232E1F8103}">
      <dgm:prSet/>
      <dgm:spPr/>
      <dgm:t>
        <a:bodyPr/>
        <a:lstStyle/>
        <a:p>
          <a:endParaRPr lang="ro-RO"/>
        </a:p>
      </dgm:t>
    </dgm:pt>
    <dgm:pt modelId="{46545FAA-6EEC-4257-AFD2-51117FDE20B5}" type="sibTrans" cxnId="{31936E9D-2559-48AC-8B09-2D232E1F8103}">
      <dgm:prSet/>
      <dgm:spPr/>
      <dgm:t>
        <a:bodyPr/>
        <a:lstStyle/>
        <a:p>
          <a:endParaRPr lang="ro-RO"/>
        </a:p>
      </dgm:t>
    </dgm:pt>
    <dgm:pt modelId="{5F0533BE-5B21-4816-9BEA-DF185FFC8F79}">
      <dgm:prSet custT="1"/>
      <dgm:spPr/>
      <dgm:t>
        <a:bodyPr/>
        <a:lstStyle/>
        <a:p>
          <a:r>
            <a:rPr lang="ro-RO" sz="1800" dirty="0">
              <a:solidFill>
                <a:srgbClr val="002060"/>
              </a:solidFill>
              <a:latin typeface="+mj-lt"/>
            </a:rPr>
            <a:t>Use of INTERNET, GOOGLE PLATFORMS, QUIZZIZ PLATFORM, MICROSOFT OFFICE.</a:t>
          </a:r>
        </a:p>
      </dgm:t>
    </dgm:pt>
    <dgm:pt modelId="{1CAC2F16-60CB-4515-A47E-628C1F9F9C60}" type="sibTrans" cxnId="{9F452942-DAB9-4E6D-AFCE-0932152C5254}">
      <dgm:prSet/>
      <dgm:spPr/>
      <dgm:t>
        <a:bodyPr/>
        <a:lstStyle/>
        <a:p>
          <a:endParaRPr lang="ro-RO"/>
        </a:p>
      </dgm:t>
    </dgm:pt>
    <dgm:pt modelId="{5D10A6F6-3766-4F52-802A-8045A4B59777}" type="parTrans" cxnId="{9F452942-DAB9-4E6D-AFCE-0932152C5254}">
      <dgm:prSet/>
      <dgm:spPr/>
      <dgm:t>
        <a:bodyPr/>
        <a:lstStyle/>
        <a:p>
          <a:endParaRPr lang="ro-RO"/>
        </a:p>
      </dgm:t>
    </dgm:pt>
    <dgm:pt modelId="{43477D3A-228B-4EB2-821C-E4F1983E9309}">
      <dgm:prSet custT="1"/>
      <dgm:spPr/>
      <dgm:t>
        <a:bodyPr/>
        <a:lstStyle/>
        <a:p>
          <a:r>
            <a:rPr lang="ro-RO" sz="1800" b="0" dirty="0">
              <a:solidFill>
                <a:srgbClr val="002060"/>
              </a:solidFill>
              <a:latin typeface="+mj-lt"/>
            </a:rPr>
            <a:t>Becoming aware of the importance of h</a:t>
          </a:r>
          <a:r>
            <a:rPr lang="en-US" sz="1800" b="0" dirty="0" err="1">
              <a:solidFill>
                <a:srgbClr val="002060"/>
              </a:solidFill>
              <a:latin typeface="+mj-lt"/>
            </a:rPr>
            <a:t>i</a:t>
          </a:r>
          <a:r>
            <a:rPr lang="ro-RO" sz="1800" b="0" dirty="0">
              <a:solidFill>
                <a:srgbClr val="002060"/>
              </a:solidFill>
              <a:latin typeface="+mj-lt"/>
            </a:rPr>
            <a:t>story of science.</a:t>
          </a:r>
        </a:p>
      </dgm:t>
    </dgm:pt>
    <dgm:pt modelId="{465A158C-BCD9-47C2-8E9E-36D71B708091}" type="parTrans" cxnId="{4A0A50FE-BE4D-4B4F-8C4E-E7AF603D00AF}">
      <dgm:prSet/>
      <dgm:spPr/>
      <dgm:t>
        <a:bodyPr/>
        <a:lstStyle/>
        <a:p>
          <a:endParaRPr lang="en-US"/>
        </a:p>
      </dgm:t>
    </dgm:pt>
    <dgm:pt modelId="{0E88457D-1E95-4D79-BD8C-B48E33305FAE}" type="sibTrans" cxnId="{4A0A50FE-BE4D-4B4F-8C4E-E7AF603D00AF}">
      <dgm:prSet/>
      <dgm:spPr/>
      <dgm:t>
        <a:bodyPr/>
        <a:lstStyle/>
        <a:p>
          <a:endParaRPr lang="en-US"/>
        </a:p>
      </dgm:t>
    </dgm:pt>
    <dgm:pt modelId="{0BF6D03D-35BB-48AF-8DE0-420164BA66B2}" type="pres">
      <dgm:prSet presAssocID="{7687DD16-529E-4832-9F87-DFD13AECC55B}" presName="linearFlow" presStyleCnt="0">
        <dgm:presLayoutVars>
          <dgm:dir/>
          <dgm:animLvl val="lvl"/>
          <dgm:resizeHandles val="exact"/>
        </dgm:presLayoutVars>
      </dgm:prSet>
      <dgm:spPr/>
    </dgm:pt>
    <dgm:pt modelId="{DFDD27D2-B041-4EFA-AFF6-92F0412D27FD}" type="pres">
      <dgm:prSet presAssocID="{9D0AF750-359D-4821-A07A-BFE4EA927BF6}" presName="composite" presStyleCnt="0"/>
      <dgm:spPr/>
    </dgm:pt>
    <dgm:pt modelId="{04AA9027-7347-40CF-8B93-CE65EEA72818}" type="pres">
      <dgm:prSet presAssocID="{9D0AF750-359D-4821-A07A-BFE4EA927BF6}" presName="parentText" presStyleLbl="alignNode1" presStyleIdx="0" presStyleCnt="3" custScaleX="102233" custLinFactNeighborX="17392" custLinFactNeighborY="-576">
        <dgm:presLayoutVars>
          <dgm:chMax val="1"/>
          <dgm:bulletEnabled val="1"/>
        </dgm:presLayoutVars>
      </dgm:prSet>
      <dgm:spPr/>
    </dgm:pt>
    <dgm:pt modelId="{1E832292-7EFB-4C45-89B8-1A238480D541}" type="pres">
      <dgm:prSet presAssocID="{9D0AF750-359D-4821-A07A-BFE4EA927BF6}" presName="descendantText" presStyleLbl="alignAcc1" presStyleIdx="0" presStyleCnt="3" custScaleX="95643" custLinFactNeighborX="3391" custLinFactNeighborY="-458">
        <dgm:presLayoutVars>
          <dgm:bulletEnabled val="1"/>
        </dgm:presLayoutVars>
      </dgm:prSet>
      <dgm:spPr/>
    </dgm:pt>
    <dgm:pt modelId="{80A350BB-4EFD-448B-8F32-E92409839E52}" type="pres">
      <dgm:prSet presAssocID="{9881DFDA-AFEE-444B-83AE-C49DFD51E541}" presName="sp" presStyleCnt="0"/>
      <dgm:spPr/>
    </dgm:pt>
    <dgm:pt modelId="{88D5179F-4536-4E5E-8485-F196684C7BE1}" type="pres">
      <dgm:prSet presAssocID="{C915AA3E-12A3-4EB2-B220-CAEDCAA90A56}" presName="composite" presStyleCnt="0"/>
      <dgm:spPr/>
    </dgm:pt>
    <dgm:pt modelId="{7E6C5DEE-BC86-4D54-8CC8-6B01A540C52F}" type="pres">
      <dgm:prSet presAssocID="{C915AA3E-12A3-4EB2-B220-CAEDCAA90A56}" presName="parentText" presStyleLbl="alignNode1" presStyleIdx="1" presStyleCnt="3" custScaleX="105753" custLinFactNeighborX="18281" custLinFactNeighborY="1461">
        <dgm:presLayoutVars>
          <dgm:chMax val="1"/>
          <dgm:bulletEnabled val="1"/>
        </dgm:presLayoutVars>
      </dgm:prSet>
      <dgm:spPr/>
    </dgm:pt>
    <dgm:pt modelId="{90D3D62D-D529-4102-9C41-826B1CC6C303}" type="pres">
      <dgm:prSet presAssocID="{C915AA3E-12A3-4EB2-B220-CAEDCAA90A56}" presName="descendantText" presStyleLbl="alignAcc1" presStyleIdx="1" presStyleCnt="3" custScaleX="94615" custLinFactNeighborX="725" custLinFactNeighborY="2248">
        <dgm:presLayoutVars>
          <dgm:bulletEnabled val="1"/>
        </dgm:presLayoutVars>
      </dgm:prSet>
      <dgm:spPr/>
    </dgm:pt>
    <dgm:pt modelId="{221156FC-F65E-4F9B-888A-9158D5A424E3}" type="pres">
      <dgm:prSet presAssocID="{A98C1483-AFCD-4179-9393-351097853B53}" presName="sp" presStyleCnt="0"/>
      <dgm:spPr/>
    </dgm:pt>
    <dgm:pt modelId="{2AEE5058-98BB-472A-AFF6-9675C6EF1368}" type="pres">
      <dgm:prSet presAssocID="{36F00BAD-EDFF-499C-83A2-ECC7461B73E7}" presName="composite" presStyleCnt="0"/>
      <dgm:spPr/>
    </dgm:pt>
    <dgm:pt modelId="{77EFD566-9C4E-47BD-B0AD-8F9CE7EB4B4A}" type="pres">
      <dgm:prSet presAssocID="{36F00BAD-EDFF-499C-83A2-ECC7461B73E7}" presName="parentText" presStyleLbl="alignNode1" presStyleIdx="2" presStyleCnt="3" custLinFactNeighborX="18908" custLinFactNeighborY="-182">
        <dgm:presLayoutVars>
          <dgm:chMax val="1"/>
          <dgm:bulletEnabled val="1"/>
        </dgm:presLayoutVars>
      </dgm:prSet>
      <dgm:spPr/>
    </dgm:pt>
    <dgm:pt modelId="{8692ED3D-12F0-4F27-956F-D6D353B65831}" type="pres">
      <dgm:prSet presAssocID="{36F00BAD-EDFF-499C-83A2-ECC7461B73E7}" presName="descendantText" presStyleLbl="alignAcc1" presStyleIdx="2" presStyleCnt="3" custScaleX="95830" custLinFactNeighborX="1359" custLinFactNeighborY="1459">
        <dgm:presLayoutVars>
          <dgm:bulletEnabled val="1"/>
        </dgm:presLayoutVars>
      </dgm:prSet>
      <dgm:spPr/>
    </dgm:pt>
  </dgm:ptLst>
  <dgm:cxnLst>
    <dgm:cxn modelId="{33E31222-30E6-41D0-AFA8-B8194CF64C93}" type="presOf" srcId="{36F00BAD-EDFF-499C-83A2-ECC7461B73E7}" destId="{77EFD566-9C4E-47BD-B0AD-8F9CE7EB4B4A}" srcOrd="0" destOrd="0" presId="urn:microsoft.com/office/officeart/2005/8/layout/chevron2"/>
    <dgm:cxn modelId="{E7EBFF36-5BEE-45F6-921B-54C629D302C6}" srcId="{7687DD16-529E-4832-9F87-DFD13AECC55B}" destId="{C915AA3E-12A3-4EB2-B220-CAEDCAA90A56}" srcOrd="1" destOrd="0" parTransId="{B0EBE6B7-3713-41CE-8708-4EC04904CDD9}" sibTransId="{A98C1483-AFCD-4179-9393-351097853B53}"/>
    <dgm:cxn modelId="{61CC943A-921D-44BA-9416-37D64DFCD3E1}" type="presOf" srcId="{8B5605AB-11AF-474D-BAC3-EBC2397ECCDE}" destId="{1E832292-7EFB-4C45-89B8-1A238480D541}" srcOrd="0" destOrd="0" presId="urn:microsoft.com/office/officeart/2005/8/layout/chevron2"/>
    <dgm:cxn modelId="{35A4145F-CF49-429F-B1BC-00FFAB71A175}" srcId="{7687DD16-529E-4832-9F87-DFD13AECC55B}" destId="{9D0AF750-359D-4821-A07A-BFE4EA927BF6}" srcOrd="0" destOrd="0" parTransId="{3C7CE954-25EC-4D19-87D9-5AF88F15FD6F}" sibTransId="{9881DFDA-AFEE-444B-83AE-C49DFD51E541}"/>
    <dgm:cxn modelId="{9F452942-DAB9-4E6D-AFCE-0932152C5254}" srcId="{9D0AF750-359D-4821-A07A-BFE4EA927BF6}" destId="{5F0533BE-5B21-4816-9BEA-DF185FFC8F79}" srcOrd="1" destOrd="0" parTransId="{5D10A6F6-3766-4F52-802A-8045A4B59777}" sibTransId="{1CAC2F16-60CB-4515-A47E-628C1F9F9C60}"/>
    <dgm:cxn modelId="{B1CC1A66-7C4B-4089-993F-9A6EC1D0C203}" type="presOf" srcId="{C915AA3E-12A3-4EB2-B220-CAEDCAA90A56}" destId="{7E6C5DEE-BC86-4D54-8CC8-6B01A540C52F}" srcOrd="0" destOrd="0" presId="urn:microsoft.com/office/officeart/2005/8/layout/chevron2"/>
    <dgm:cxn modelId="{1EC5EF67-FF8B-4169-A96D-069AF6015C14}" srcId="{C915AA3E-12A3-4EB2-B220-CAEDCAA90A56}" destId="{0A799D0F-E7B5-4BD2-ACFA-41F5D293B284}" srcOrd="0" destOrd="0" parTransId="{7376B9BD-451F-47FB-8D33-0E635CEDBA08}" sibTransId="{264533C8-E800-485F-8265-091B90BDEE4F}"/>
    <dgm:cxn modelId="{E3A8CC55-C972-43D5-B20F-F46FDA86C6B4}" type="presOf" srcId="{9D0AF750-359D-4821-A07A-BFE4EA927BF6}" destId="{04AA9027-7347-40CF-8B93-CE65EEA72818}" srcOrd="0" destOrd="0" presId="urn:microsoft.com/office/officeart/2005/8/layout/chevron2"/>
    <dgm:cxn modelId="{B189665A-5EEC-4C14-B557-F74FCDA6C9AF}" type="presOf" srcId="{4FDA5CBE-4D7C-41A5-968C-B92B50256FFB}" destId="{8692ED3D-12F0-4F27-956F-D6D353B65831}" srcOrd="0" destOrd="0" presId="urn:microsoft.com/office/officeart/2005/8/layout/chevron2"/>
    <dgm:cxn modelId="{22FB939C-EDAE-4FE4-80A0-ABC11D91CC71}" type="presOf" srcId="{0A799D0F-E7B5-4BD2-ACFA-41F5D293B284}" destId="{90D3D62D-D529-4102-9C41-826B1CC6C303}" srcOrd="0" destOrd="0" presId="urn:microsoft.com/office/officeart/2005/8/layout/chevron2"/>
    <dgm:cxn modelId="{31936E9D-2559-48AC-8B09-2D232E1F8103}" srcId="{36F00BAD-EDFF-499C-83A2-ECC7461B73E7}" destId="{4FDA5CBE-4D7C-41A5-968C-B92B50256FFB}" srcOrd="0" destOrd="0" parTransId="{CA95D7FE-37A1-4BD4-8993-8470411EF120}" sibTransId="{46545FAA-6EEC-4257-AFD2-51117FDE20B5}"/>
    <dgm:cxn modelId="{EE63719D-ACE9-4E1B-A6E3-E9269679A9CE}" type="presOf" srcId="{7687DD16-529E-4832-9F87-DFD13AECC55B}" destId="{0BF6D03D-35BB-48AF-8DE0-420164BA66B2}" srcOrd="0" destOrd="0" presId="urn:microsoft.com/office/officeart/2005/8/layout/chevron2"/>
    <dgm:cxn modelId="{1F925AA8-0431-4C36-A5F0-35258EFB5BC5}" type="presOf" srcId="{43477D3A-228B-4EB2-821C-E4F1983E9309}" destId="{90D3D62D-D529-4102-9C41-826B1CC6C303}" srcOrd="0" destOrd="1" presId="urn:microsoft.com/office/officeart/2005/8/layout/chevron2"/>
    <dgm:cxn modelId="{C99086CD-6DF0-4705-AE44-40B77A8CC5C4}" type="presOf" srcId="{5F0533BE-5B21-4816-9BEA-DF185FFC8F79}" destId="{1E832292-7EFB-4C45-89B8-1A238480D541}" srcOrd="0" destOrd="1" presId="urn:microsoft.com/office/officeart/2005/8/layout/chevron2"/>
    <dgm:cxn modelId="{3F6CD1E4-4CD8-4AAA-9E40-2A16AB3F19C2}" srcId="{7687DD16-529E-4832-9F87-DFD13AECC55B}" destId="{36F00BAD-EDFF-499C-83A2-ECC7461B73E7}" srcOrd="2" destOrd="0" parTransId="{6154F396-50A6-46AA-ABED-229CD3886098}" sibTransId="{D4C6E2AE-4AA5-4A1C-A79C-875A7BDFB2D2}"/>
    <dgm:cxn modelId="{23F5FAEB-4851-49F7-8E17-5858A48FAA5B}" srcId="{9D0AF750-359D-4821-A07A-BFE4EA927BF6}" destId="{8B5605AB-11AF-474D-BAC3-EBC2397ECCDE}" srcOrd="0" destOrd="0" parTransId="{6F14A4B5-AA69-4646-B6D7-B9B57B8ED115}" sibTransId="{E1EC1A64-1C3D-4660-87DA-F1F16810C116}"/>
    <dgm:cxn modelId="{4A0A50FE-BE4D-4B4F-8C4E-E7AF603D00AF}" srcId="{C915AA3E-12A3-4EB2-B220-CAEDCAA90A56}" destId="{43477D3A-228B-4EB2-821C-E4F1983E9309}" srcOrd="1" destOrd="0" parTransId="{465A158C-BCD9-47C2-8E9E-36D71B708091}" sibTransId="{0E88457D-1E95-4D79-BD8C-B48E33305FAE}"/>
    <dgm:cxn modelId="{170B3A8D-6505-40DC-90C5-C5BCDDEF66B2}" type="presParOf" srcId="{0BF6D03D-35BB-48AF-8DE0-420164BA66B2}" destId="{DFDD27D2-B041-4EFA-AFF6-92F0412D27FD}" srcOrd="0" destOrd="0" presId="urn:microsoft.com/office/officeart/2005/8/layout/chevron2"/>
    <dgm:cxn modelId="{4C9B72CB-D808-4C5F-8560-4ED9AB635BB1}" type="presParOf" srcId="{DFDD27D2-B041-4EFA-AFF6-92F0412D27FD}" destId="{04AA9027-7347-40CF-8B93-CE65EEA72818}" srcOrd="0" destOrd="0" presId="urn:microsoft.com/office/officeart/2005/8/layout/chevron2"/>
    <dgm:cxn modelId="{FE88E0BF-266D-4373-A4C1-66D847E156AC}" type="presParOf" srcId="{DFDD27D2-B041-4EFA-AFF6-92F0412D27FD}" destId="{1E832292-7EFB-4C45-89B8-1A238480D541}" srcOrd="1" destOrd="0" presId="urn:microsoft.com/office/officeart/2005/8/layout/chevron2"/>
    <dgm:cxn modelId="{E1C55119-BC0B-4F55-BB07-04BB2D69CE31}" type="presParOf" srcId="{0BF6D03D-35BB-48AF-8DE0-420164BA66B2}" destId="{80A350BB-4EFD-448B-8F32-E92409839E52}" srcOrd="1" destOrd="0" presId="urn:microsoft.com/office/officeart/2005/8/layout/chevron2"/>
    <dgm:cxn modelId="{F266F715-E45C-4246-BACA-74B67DAEA7B6}" type="presParOf" srcId="{0BF6D03D-35BB-48AF-8DE0-420164BA66B2}" destId="{88D5179F-4536-4E5E-8485-F196684C7BE1}" srcOrd="2" destOrd="0" presId="urn:microsoft.com/office/officeart/2005/8/layout/chevron2"/>
    <dgm:cxn modelId="{784A200A-0795-4435-B839-D32F5E268A38}" type="presParOf" srcId="{88D5179F-4536-4E5E-8485-F196684C7BE1}" destId="{7E6C5DEE-BC86-4D54-8CC8-6B01A540C52F}" srcOrd="0" destOrd="0" presId="urn:microsoft.com/office/officeart/2005/8/layout/chevron2"/>
    <dgm:cxn modelId="{3DA6DDC1-7BD9-48EE-A381-FCBF34BE5F9E}" type="presParOf" srcId="{88D5179F-4536-4E5E-8485-F196684C7BE1}" destId="{90D3D62D-D529-4102-9C41-826B1CC6C303}" srcOrd="1" destOrd="0" presId="urn:microsoft.com/office/officeart/2005/8/layout/chevron2"/>
    <dgm:cxn modelId="{0F551041-A1BD-4739-B1B9-FF518E73DBAA}" type="presParOf" srcId="{0BF6D03D-35BB-48AF-8DE0-420164BA66B2}" destId="{221156FC-F65E-4F9B-888A-9158D5A424E3}" srcOrd="3" destOrd="0" presId="urn:microsoft.com/office/officeart/2005/8/layout/chevron2"/>
    <dgm:cxn modelId="{2E7B8DF0-A465-4C34-AAB6-911B4A11492F}" type="presParOf" srcId="{0BF6D03D-35BB-48AF-8DE0-420164BA66B2}" destId="{2AEE5058-98BB-472A-AFF6-9675C6EF1368}" srcOrd="4" destOrd="0" presId="urn:microsoft.com/office/officeart/2005/8/layout/chevron2"/>
    <dgm:cxn modelId="{89B963DA-7651-4B29-B636-DF2E4AC13378}" type="presParOf" srcId="{2AEE5058-98BB-472A-AFF6-9675C6EF1368}" destId="{77EFD566-9C4E-47BD-B0AD-8F9CE7EB4B4A}" srcOrd="0" destOrd="0" presId="urn:microsoft.com/office/officeart/2005/8/layout/chevron2"/>
    <dgm:cxn modelId="{F1A62AF2-11F1-4C30-B272-DE14A729028F}" type="presParOf" srcId="{2AEE5058-98BB-472A-AFF6-9675C6EF1368}" destId="{8692ED3D-12F0-4F27-956F-D6D353B6583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13D0B5-A752-4946-A4EF-3F5C6C811BDD}"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ro-RO"/>
        </a:p>
      </dgm:t>
    </dgm:pt>
    <dgm:pt modelId="{C7143369-2C6B-4279-AE97-6251176A9FA0}">
      <dgm:prSet phldrT="[Text]" custT="1"/>
      <dgm:spPr>
        <a:solidFill>
          <a:srgbClr val="CC00CC"/>
        </a:solidFill>
      </dgm:spPr>
      <dgm:t>
        <a:bodyPr/>
        <a:lstStyle/>
        <a:p>
          <a:r>
            <a:rPr lang="ro-RO" sz="2600" b="1" dirty="0">
              <a:latin typeface="Times New Roman" panose="02020603050405020304" pitchFamily="18" charset="0"/>
              <a:cs typeface="Times New Roman" panose="02020603050405020304" pitchFamily="18" charset="0"/>
            </a:rPr>
            <a:t>HUMAN </a:t>
          </a:r>
        </a:p>
        <a:p>
          <a:r>
            <a:rPr lang="ro-RO" sz="2600" b="1" dirty="0">
              <a:latin typeface="Times New Roman" panose="02020603050405020304" pitchFamily="18" charset="0"/>
              <a:cs typeface="Times New Roman" panose="02020603050405020304" pitchFamily="18" charset="0"/>
            </a:rPr>
            <a:t>RESOURCES</a:t>
          </a:r>
        </a:p>
      </dgm:t>
    </dgm:pt>
    <dgm:pt modelId="{B90FA69B-2868-4C2E-B9E4-4DF6EA9663F3}" type="parTrans" cxnId="{4ED42BCE-0215-4FE8-877D-565CB049F661}">
      <dgm:prSet/>
      <dgm:spPr/>
      <dgm:t>
        <a:bodyPr/>
        <a:lstStyle/>
        <a:p>
          <a:endParaRPr lang="ro-RO"/>
        </a:p>
      </dgm:t>
    </dgm:pt>
    <dgm:pt modelId="{EB4DF996-1610-46F5-8075-204C75E7F1EA}" type="sibTrans" cxnId="{4ED42BCE-0215-4FE8-877D-565CB049F661}">
      <dgm:prSet/>
      <dgm:spPr/>
      <dgm:t>
        <a:bodyPr/>
        <a:lstStyle/>
        <a:p>
          <a:endParaRPr lang="ro-RO"/>
        </a:p>
      </dgm:t>
    </dgm:pt>
    <dgm:pt modelId="{0253A21A-AE19-48E2-9B98-51F425383B62}">
      <dgm:prSet phldrT="[Text]" custT="1"/>
      <dgm:spPr>
        <a:solidFill>
          <a:srgbClr val="00B0F0"/>
        </a:solidFill>
      </dgm:spPr>
      <dgm:t>
        <a:bodyPr/>
        <a:lstStyle/>
        <a:p>
          <a:r>
            <a:rPr lang="ro-RO" sz="1800" b="1" dirty="0">
              <a:solidFill>
                <a:srgbClr val="FFFFCC"/>
              </a:solidFill>
              <a:latin typeface="Times New Roman" panose="02020603050405020304" pitchFamily="18" charset="0"/>
              <a:cs typeface="Times New Roman" panose="02020603050405020304" pitchFamily="18" charset="0"/>
            </a:rPr>
            <a:t>TECHNOLOGY/SCIENCE</a:t>
          </a:r>
        </a:p>
        <a:p>
          <a:r>
            <a:rPr lang="ro-RO" sz="1800" b="1" dirty="0">
              <a:solidFill>
                <a:srgbClr val="FFFFCC"/>
              </a:solidFill>
              <a:latin typeface="Times New Roman" panose="02020603050405020304" pitchFamily="18" charset="0"/>
              <a:cs typeface="Times New Roman" panose="02020603050405020304" pitchFamily="18" charset="0"/>
            </a:rPr>
            <a:t>TEACHERS</a:t>
          </a:r>
        </a:p>
      </dgm:t>
    </dgm:pt>
    <dgm:pt modelId="{61957E78-F4F8-4EB5-BD59-7F372EEBD624}" type="parTrans" cxnId="{C71404FC-96EE-4AB2-ADAA-426148A74298}">
      <dgm:prSet/>
      <dgm:spPr/>
      <dgm:t>
        <a:bodyPr/>
        <a:lstStyle/>
        <a:p>
          <a:endParaRPr lang="ro-RO"/>
        </a:p>
      </dgm:t>
    </dgm:pt>
    <dgm:pt modelId="{9ED30C06-52A7-45A0-AC98-4ECBDCA29339}" type="sibTrans" cxnId="{C71404FC-96EE-4AB2-ADAA-426148A74298}">
      <dgm:prSet/>
      <dgm:spPr/>
      <dgm:t>
        <a:bodyPr/>
        <a:lstStyle/>
        <a:p>
          <a:endParaRPr lang="ro-RO"/>
        </a:p>
      </dgm:t>
    </dgm:pt>
    <dgm:pt modelId="{75004B66-AC1B-4489-93E3-98C82972A503}">
      <dgm:prSet phldrT="[Text]" custT="1"/>
      <dgm:spPr>
        <a:solidFill>
          <a:srgbClr val="FF66FF"/>
        </a:solidFill>
      </dgm:spPr>
      <dgm:t>
        <a:bodyPr/>
        <a:lstStyle/>
        <a:p>
          <a:r>
            <a:rPr lang="ro-RO" sz="1800" b="1" dirty="0">
              <a:solidFill>
                <a:srgbClr val="FFFFCC"/>
              </a:solidFill>
              <a:latin typeface="Times New Roman" panose="02020603050405020304" pitchFamily="18" charset="0"/>
              <a:cs typeface="Times New Roman" panose="02020603050405020304" pitchFamily="18" charset="0"/>
            </a:rPr>
            <a:t>LEARNING </a:t>
          </a:r>
        </a:p>
        <a:p>
          <a:r>
            <a:rPr lang="ro-RO" sz="1800" b="1" dirty="0">
              <a:solidFill>
                <a:srgbClr val="FFFFCC"/>
              </a:solidFill>
              <a:latin typeface="Times New Roman" panose="02020603050405020304" pitchFamily="18" charset="0"/>
              <a:cs typeface="Times New Roman" panose="02020603050405020304" pitchFamily="18" charset="0"/>
            </a:rPr>
            <a:t>SUPPORT TEACHERS</a:t>
          </a:r>
        </a:p>
      </dgm:t>
    </dgm:pt>
    <dgm:pt modelId="{9EDC3079-2E9B-4479-871B-57657F9E5C3D}" type="parTrans" cxnId="{EC802D70-3545-4798-8996-C3B21941E968}">
      <dgm:prSet/>
      <dgm:spPr/>
      <dgm:t>
        <a:bodyPr/>
        <a:lstStyle/>
        <a:p>
          <a:endParaRPr lang="ro-RO"/>
        </a:p>
      </dgm:t>
    </dgm:pt>
    <dgm:pt modelId="{A8E45D01-7CE9-4B2B-819E-10DDB43B1B96}" type="sibTrans" cxnId="{EC802D70-3545-4798-8996-C3B21941E968}">
      <dgm:prSet/>
      <dgm:spPr/>
      <dgm:t>
        <a:bodyPr/>
        <a:lstStyle/>
        <a:p>
          <a:endParaRPr lang="ro-RO"/>
        </a:p>
      </dgm:t>
    </dgm:pt>
    <dgm:pt modelId="{409E0938-16EA-463C-9D8E-7BDC0895A36C}">
      <dgm:prSet phldrT="[Text]" custT="1"/>
      <dgm:spPr>
        <a:solidFill>
          <a:srgbClr val="00CCFF"/>
        </a:solidFill>
      </dgm:spPr>
      <dgm:t>
        <a:bodyPr/>
        <a:lstStyle/>
        <a:p>
          <a:r>
            <a:rPr lang="ro-RO" sz="1800" b="1" dirty="0">
              <a:solidFill>
                <a:srgbClr val="FFFFCC"/>
              </a:solidFill>
              <a:latin typeface="Times New Roman" panose="02020603050405020304" pitchFamily="18" charset="0"/>
              <a:cs typeface="Times New Roman" panose="02020603050405020304" pitchFamily="18" charset="0"/>
            </a:rPr>
            <a:t>SOCIAL </a:t>
          </a:r>
        </a:p>
        <a:p>
          <a:r>
            <a:rPr lang="ro-RO" sz="1800" b="1" dirty="0">
              <a:solidFill>
                <a:srgbClr val="FFFFCC"/>
              </a:solidFill>
              <a:latin typeface="Times New Roman" panose="02020603050405020304" pitchFamily="18" charset="0"/>
              <a:cs typeface="Times New Roman" panose="02020603050405020304" pitchFamily="18" charset="0"/>
            </a:rPr>
            <a:t>SCIENCE</a:t>
          </a:r>
          <a:r>
            <a:rPr lang="en-US" sz="1800" b="1" dirty="0">
              <a:solidFill>
                <a:srgbClr val="FFFFCC"/>
              </a:solidFill>
              <a:latin typeface="Times New Roman" panose="02020603050405020304" pitchFamily="18" charset="0"/>
              <a:cs typeface="Times New Roman" panose="02020603050405020304" pitchFamily="18" charset="0"/>
            </a:rPr>
            <a:t>/ FORM</a:t>
          </a:r>
          <a:r>
            <a:rPr lang="ro-RO" sz="1800" b="1" dirty="0">
              <a:solidFill>
                <a:srgbClr val="FFFFCC"/>
              </a:solidFill>
              <a:latin typeface="Times New Roman" panose="02020603050405020304" pitchFamily="18" charset="0"/>
              <a:cs typeface="Times New Roman" panose="02020603050405020304" pitchFamily="18" charset="0"/>
            </a:rPr>
            <a:t> </a:t>
          </a:r>
        </a:p>
        <a:p>
          <a:r>
            <a:rPr lang="ro-RO" sz="1800" b="1" dirty="0">
              <a:solidFill>
                <a:srgbClr val="FFFFCC"/>
              </a:solidFill>
              <a:latin typeface="Times New Roman" panose="02020603050405020304" pitchFamily="18" charset="0"/>
              <a:cs typeface="Times New Roman" panose="02020603050405020304" pitchFamily="18" charset="0"/>
            </a:rPr>
            <a:t>TEACHERS</a:t>
          </a:r>
        </a:p>
      </dgm:t>
    </dgm:pt>
    <dgm:pt modelId="{FC555354-6D4A-42C9-951A-EF3BFD7A10CE}" type="parTrans" cxnId="{40A0DE5B-1ECC-4468-AF0E-83923980A247}">
      <dgm:prSet/>
      <dgm:spPr/>
      <dgm:t>
        <a:bodyPr/>
        <a:lstStyle/>
        <a:p>
          <a:endParaRPr lang="ro-RO"/>
        </a:p>
      </dgm:t>
    </dgm:pt>
    <dgm:pt modelId="{56644569-C40E-4E01-8089-3CAE03E87CA4}" type="sibTrans" cxnId="{40A0DE5B-1ECC-4468-AF0E-83923980A247}">
      <dgm:prSet/>
      <dgm:spPr/>
      <dgm:t>
        <a:bodyPr/>
        <a:lstStyle/>
        <a:p>
          <a:endParaRPr lang="ro-RO"/>
        </a:p>
      </dgm:t>
    </dgm:pt>
    <dgm:pt modelId="{1ABCF978-4DA6-4C3E-932B-4F76E6022AEB}">
      <dgm:prSet phldrT="[Text]" custT="1"/>
      <dgm:spPr>
        <a:solidFill>
          <a:srgbClr val="0070C0"/>
        </a:solidFill>
      </dgm:spPr>
      <dgm:t>
        <a:bodyPr/>
        <a:lstStyle/>
        <a:p>
          <a:r>
            <a:rPr lang="ro-RO" sz="1800" b="1" dirty="0">
              <a:solidFill>
                <a:srgbClr val="FFFFCC"/>
              </a:solidFill>
              <a:latin typeface="Times New Roman" panose="02020603050405020304" pitchFamily="18" charset="0"/>
              <a:cs typeface="Times New Roman" panose="02020603050405020304" pitchFamily="18" charset="0"/>
            </a:rPr>
            <a:t>ENGLISH</a:t>
          </a:r>
        </a:p>
        <a:p>
          <a:r>
            <a:rPr lang="ro-RO" sz="1800" b="1" dirty="0">
              <a:solidFill>
                <a:srgbClr val="FFFFCC"/>
              </a:solidFill>
              <a:latin typeface="Times New Roman" panose="02020603050405020304" pitchFamily="18" charset="0"/>
              <a:cs typeface="Times New Roman" panose="02020603050405020304" pitchFamily="18" charset="0"/>
            </a:rPr>
            <a:t>TEACHERS</a:t>
          </a:r>
        </a:p>
      </dgm:t>
    </dgm:pt>
    <dgm:pt modelId="{8F6EFE5F-E0BF-436B-ABBC-F19A49EABDDB}" type="sibTrans" cxnId="{A72A570E-1303-4061-B405-15C10BD36B6E}">
      <dgm:prSet/>
      <dgm:spPr/>
      <dgm:t>
        <a:bodyPr/>
        <a:lstStyle/>
        <a:p>
          <a:endParaRPr lang="ro-RO"/>
        </a:p>
      </dgm:t>
    </dgm:pt>
    <dgm:pt modelId="{2A0D2E99-B722-4923-B9A5-B61A17F39C16}" type="parTrans" cxnId="{A72A570E-1303-4061-B405-15C10BD36B6E}">
      <dgm:prSet/>
      <dgm:spPr/>
      <dgm:t>
        <a:bodyPr/>
        <a:lstStyle/>
        <a:p>
          <a:endParaRPr lang="ro-RO"/>
        </a:p>
      </dgm:t>
    </dgm:pt>
    <dgm:pt modelId="{5F519BCA-D6E0-440D-BE42-358ADBEC2424}" type="pres">
      <dgm:prSet presAssocID="{4313D0B5-A752-4946-A4EF-3F5C6C811BDD}" presName="Name0" presStyleCnt="0">
        <dgm:presLayoutVars>
          <dgm:chMax val="1"/>
          <dgm:dir/>
          <dgm:animLvl val="ctr"/>
          <dgm:resizeHandles val="exact"/>
        </dgm:presLayoutVars>
      </dgm:prSet>
      <dgm:spPr/>
    </dgm:pt>
    <dgm:pt modelId="{B1E46072-B43B-4161-82DC-7B00BA4A5E9A}" type="pres">
      <dgm:prSet presAssocID="{C7143369-2C6B-4279-AE97-6251176A9FA0}" presName="centerShape" presStyleLbl="node0" presStyleIdx="0" presStyleCnt="1" custScaleX="173614"/>
      <dgm:spPr/>
    </dgm:pt>
    <dgm:pt modelId="{A5872071-507E-46A2-B7FA-96954CAA8F2F}" type="pres">
      <dgm:prSet presAssocID="{1ABCF978-4DA6-4C3E-932B-4F76E6022AEB}" presName="node" presStyleLbl="node1" presStyleIdx="0" presStyleCnt="4" custScaleX="179370">
        <dgm:presLayoutVars>
          <dgm:bulletEnabled val="1"/>
        </dgm:presLayoutVars>
      </dgm:prSet>
      <dgm:spPr/>
    </dgm:pt>
    <dgm:pt modelId="{2319C6D9-6D26-4C8D-B9D1-42C23907217B}" type="pres">
      <dgm:prSet presAssocID="{1ABCF978-4DA6-4C3E-932B-4F76E6022AEB}" presName="dummy" presStyleCnt="0"/>
      <dgm:spPr/>
    </dgm:pt>
    <dgm:pt modelId="{3E680084-E73E-4DCF-B351-E5971A4E3979}" type="pres">
      <dgm:prSet presAssocID="{8F6EFE5F-E0BF-436B-ABBC-F19A49EABDDB}" presName="sibTrans" presStyleLbl="sibTrans2D1" presStyleIdx="0" presStyleCnt="4"/>
      <dgm:spPr/>
    </dgm:pt>
    <dgm:pt modelId="{DB001327-6545-4EE2-BCBC-8D85FEB8E7A6}" type="pres">
      <dgm:prSet presAssocID="{0253A21A-AE19-48E2-9B98-51F425383B62}" presName="node" presStyleLbl="node1" presStyleIdx="1" presStyleCnt="4" custScaleX="196250" custRadScaleRad="154319" custRadScaleInc="-14099">
        <dgm:presLayoutVars>
          <dgm:bulletEnabled val="1"/>
        </dgm:presLayoutVars>
      </dgm:prSet>
      <dgm:spPr/>
    </dgm:pt>
    <dgm:pt modelId="{223EE6BE-3EFC-4D00-985C-0DDE9F9ECAB0}" type="pres">
      <dgm:prSet presAssocID="{0253A21A-AE19-48E2-9B98-51F425383B62}" presName="dummy" presStyleCnt="0"/>
      <dgm:spPr/>
    </dgm:pt>
    <dgm:pt modelId="{FAA2AEA8-8D9A-4A4A-8976-467F945D9225}" type="pres">
      <dgm:prSet presAssocID="{9ED30C06-52A7-45A0-AC98-4ECBDCA29339}" presName="sibTrans" presStyleLbl="sibTrans2D1" presStyleIdx="1" presStyleCnt="4"/>
      <dgm:spPr/>
    </dgm:pt>
    <dgm:pt modelId="{C3F5F0B6-0156-4B8F-A092-2A4C95ADFEE3}" type="pres">
      <dgm:prSet presAssocID="{75004B66-AC1B-4489-93E3-98C82972A503}" presName="node" presStyleLbl="node1" presStyleIdx="2" presStyleCnt="4" custScaleX="206427" custRadScaleRad="99912" custRadScaleInc="2073">
        <dgm:presLayoutVars>
          <dgm:bulletEnabled val="1"/>
        </dgm:presLayoutVars>
      </dgm:prSet>
      <dgm:spPr/>
    </dgm:pt>
    <dgm:pt modelId="{2B7F3953-1165-4D70-A3D1-8D85EB8EA8FC}" type="pres">
      <dgm:prSet presAssocID="{75004B66-AC1B-4489-93E3-98C82972A503}" presName="dummy" presStyleCnt="0"/>
      <dgm:spPr/>
    </dgm:pt>
    <dgm:pt modelId="{ED0E62D5-CBCA-4C3A-9B5A-6594E8D7888E}" type="pres">
      <dgm:prSet presAssocID="{A8E45D01-7CE9-4B2B-819E-10DDB43B1B96}" presName="sibTrans" presStyleLbl="sibTrans2D1" presStyleIdx="2" presStyleCnt="4"/>
      <dgm:spPr/>
    </dgm:pt>
    <dgm:pt modelId="{37381603-176B-43A2-A23F-C0A39AF43033}" type="pres">
      <dgm:prSet presAssocID="{409E0938-16EA-463C-9D8E-7BDC0895A36C}" presName="node" presStyleLbl="node1" presStyleIdx="3" presStyleCnt="4" custScaleX="189468" custRadScaleRad="154611" custRadScaleInc="8846">
        <dgm:presLayoutVars>
          <dgm:bulletEnabled val="1"/>
        </dgm:presLayoutVars>
      </dgm:prSet>
      <dgm:spPr/>
    </dgm:pt>
    <dgm:pt modelId="{C3060429-F9A1-4C72-A2BF-D499A9E1CC16}" type="pres">
      <dgm:prSet presAssocID="{409E0938-16EA-463C-9D8E-7BDC0895A36C}" presName="dummy" presStyleCnt="0"/>
      <dgm:spPr/>
    </dgm:pt>
    <dgm:pt modelId="{6C6F8DFC-AC44-4381-92D9-5CF99AFD72A6}" type="pres">
      <dgm:prSet presAssocID="{56644569-C40E-4E01-8089-3CAE03E87CA4}" presName="sibTrans" presStyleLbl="sibTrans2D1" presStyleIdx="3" presStyleCnt="4"/>
      <dgm:spPr/>
    </dgm:pt>
  </dgm:ptLst>
  <dgm:cxnLst>
    <dgm:cxn modelId="{44A09F0B-97FB-4A46-8411-FA312B9B377D}" type="presOf" srcId="{C7143369-2C6B-4279-AE97-6251176A9FA0}" destId="{B1E46072-B43B-4161-82DC-7B00BA4A5E9A}" srcOrd="0" destOrd="0" presId="urn:microsoft.com/office/officeart/2005/8/layout/radial6"/>
    <dgm:cxn modelId="{A72A570E-1303-4061-B405-15C10BD36B6E}" srcId="{C7143369-2C6B-4279-AE97-6251176A9FA0}" destId="{1ABCF978-4DA6-4C3E-932B-4F76E6022AEB}" srcOrd="0" destOrd="0" parTransId="{2A0D2E99-B722-4923-B9A5-B61A17F39C16}" sibTransId="{8F6EFE5F-E0BF-436B-ABBC-F19A49EABDDB}"/>
    <dgm:cxn modelId="{D31F420F-E662-49A9-87D1-9DAE477C2E95}" type="presOf" srcId="{75004B66-AC1B-4489-93E3-98C82972A503}" destId="{C3F5F0B6-0156-4B8F-A092-2A4C95ADFEE3}" srcOrd="0" destOrd="0" presId="urn:microsoft.com/office/officeart/2005/8/layout/radial6"/>
    <dgm:cxn modelId="{4AA62A16-3153-4E5B-BDD8-85925C373236}" type="presOf" srcId="{0253A21A-AE19-48E2-9B98-51F425383B62}" destId="{DB001327-6545-4EE2-BCBC-8D85FEB8E7A6}" srcOrd="0" destOrd="0" presId="urn:microsoft.com/office/officeart/2005/8/layout/radial6"/>
    <dgm:cxn modelId="{3F5E502E-D802-4183-BA59-CD04D3845A50}" type="presOf" srcId="{4313D0B5-A752-4946-A4EF-3F5C6C811BDD}" destId="{5F519BCA-D6E0-440D-BE42-358ADBEC2424}" srcOrd="0" destOrd="0" presId="urn:microsoft.com/office/officeart/2005/8/layout/radial6"/>
    <dgm:cxn modelId="{2F83AE32-A2EB-43D9-AC70-A93223DA73D3}" type="presOf" srcId="{409E0938-16EA-463C-9D8E-7BDC0895A36C}" destId="{37381603-176B-43A2-A23F-C0A39AF43033}" srcOrd="0" destOrd="0" presId="urn:microsoft.com/office/officeart/2005/8/layout/radial6"/>
    <dgm:cxn modelId="{40A0DE5B-1ECC-4468-AF0E-83923980A247}" srcId="{C7143369-2C6B-4279-AE97-6251176A9FA0}" destId="{409E0938-16EA-463C-9D8E-7BDC0895A36C}" srcOrd="3" destOrd="0" parTransId="{FC555354-6D4A-42C9-951A-EF3BFD7A10CE}" sibTransId="{56644569-C40E-4E01-8089-3CAE03E87CA4}"/>
    <dgm:cxn modelId="{A7A79562-1004-4A9A-866A-5C1682FE95F2}" type="presOf" srcId="{9ED30C06-52A7-45A0-AC98-4ECBDCA29339}" destId="{FAA2AEA8-8D9A-4A4A-8976-467F945D9225}" srcOrd="0" destOrd="0" presId="urn:microsoft.com/office/officeart/2005/8/layout/radial6"/>
    <dgm:cxn modelId="{EC802D70-3545-4798-8996-C3B21941E968}" srcId="{C7143369-2C6B-4279-AE97-6251176A9FA0}" destId="{75004B66-AC1B-4489-93E3-98C82972A503}" srcOrd="2" destOrd="0" parTransId="{9EDC3079-2E9B-4479-871B-57657F9E5C3D}" sibTransId="{A8E45D01-7CE9-4B2B-819E-10DDB43B1B96}"/>
    <dgm:cxn modelId="{5B46E973-E126-46E9-A051-BDEEAC046E61}" type="presOf" srcId="{1ABCF978-4DA6-4C3E-932B-4F76E6022AEB}" destId="{A5872071-507E-46A2-B7FA-96954CAA8F2F}" srcOrd="0" destOrd="0" presId="urn:microsoft.com/office/officeart/2005/8/layout/radial6"/>
    <dgm:cxn modelId="{A0A67B58-3F5D-45EA-89D7-DBAE7E66A5F7}" type="presOf" srcId="{56644569-C40E-4E01-8089-3CAE03E87CA4}" destId="{6C6F8DFC-AC44-4381-92D9-5CF99AFD72A6}" srcOrd="0" destOrd="0" presId="urn:microsoft.com/office/officeart/2005/8/layout/radial6"/>
    <dgm:cxn modelId="{6B1A05B9-75DC-49F7-8B91-CBDBD1D5D8E3}" type="presOf" srcId="{8F6EFE5F-E0BF-436B-ABBC-F19A49EABDDB}" destId="{3E680084-E73E-4DCF-B351-E5971A4E3979}" srcOrd="0" destOrd="0" presId="urn:microsoft.com/office/officeart/2005/8/layout/radial6"/>
    <dgm:cxn modelId="{4ED42BCE-0215-4FE8-877D-565CB049F661}" srcId="{4313D0B5-A752-4946-A4EF-3F5C6C811BDD}" destId="{C7143369-2C6B-4279-AE97-6251176A9FA0}" srcOrd="0" destOrd="0" parTransId="{B90FA69B-2868-4C2E-B9E4-4DF6EA9663F3}" sibTransId="{EB4DF996-1610-46F5-8075-204C75E7F1EA}"/>
    <dgm:cxn modelId="{C71404FC-96EE-4AB2-ADAA-426148A74298}" srcId="{C7143369-2C6B-4279-AE97-6251176A9FA0}" destId="{0253A21A-AE19-48E2-9B98-51F425383B62}" srcOrd="1" destOrd="0" parTransId="{61957E78-F4F8-4EB5-BD59-7F372EEBD624}" sibTransId="{9ED30C06-52A7-45A0-AC98-4ECBDCA29339}"/>
    <dgm:cxn modelId="{3F0251FD-932A-4E9B-ADA9-7C640610B59A}" type="presOf" srcId="{A8E45D01-7CE9-4B2B-819E-10DDB43B1B96}" destId="{ED0E62D5-CBCA-4C3A-9B5A-6594E8D7888E}" srcOrd="0" destOrd="0" presId="urn:microsoft.com/office/officeart/2005/8/layout/radial6"/>
    <dgm:cxn modelId="{3E795F32-0C98-4A09-8BE9-D05D5253424D}" type="presParOf" srcId="{5F519BCA-D6E0-440D-BE42-358ADBEC2424}" destId="{B1E46072-B43B-4161-82DC-7B00BA4A5E9A}" srcOrd="0" destOrd="0" presId="urn:microsoft.com/office/officeart/2005/8/layout/radial6"/>
    <dgm:cxn modelId="{D7752F55-9534-4F2F-B08E-85A9C13651CB}" type="presParOf" srcId="{5F519BCA-D6E0-440D-BE42-358ADBEC2424}" destId="{A5872071-507E-46A2-B7FA-96954CAA8F2F}" srcOrd="1" destOrd="0" presId="urn:microsoft.com/office/officeart/2005/8/layout/radial6"/>
    <dgm:cxn modelId="{4D0D7433-BB95-4ACB-BDC9-FF3A82CDC82A}" type="presParOf" srcId="{5F519BCA-D6E0-440D-BE42-358ADBEC2424}" destId="{2319C6D9-6D26-4C8D-B9D1-42C23907217B}" srcOrd="2" destOrd="0" presId="urn:microsoft.com/office/officeart/2005/8/layout/radial6"/>
    <dgm:cxn modelId="{41834CEE-08AA-46A5-8CD0-A3B46B4838CC}" type="presParOf" srcId="{5F519BCA-D6E0-440D-BE42-358ADBEC2424}" destId="{3E680084-E73E-4DCF-B351-E5971A4E3979}" srcOrd="3" destOrd="0" presId="urn:microsoft.com/office/officeart/2005/8/layout/radial6"/>
    <dgm:cxn modelId="{372CE0F0-4BB0-4C05-BE13-5AE023ECE22E}" type="presParOf" srcId="{5F519BCA-D6E0-440D-BE42-358ADBEC2424}" destId="{DB001327-6545-4EE2-BCBC-8D85FEB8E7A6}" srcOrd="4" destOrd="0" presId="urn:microsoft.com/office/officeart/2005/8/layout/radial6"/>
    <dgm:cxn modelId="{3530014D-3F6F-4BEF-9F90-9F716D6076DA}" type="presParOf" srcId="{5F519BCA-D6E0-440D-BE42-358ADBEC2424}" destId="{223EE6BE-3EFC-4D00-985C-0DDE9F9ECAB0}" srcOrd="5" destOrd="0" presId="urn:microsoft.com/office/officeart/2005/8/layout/radial6"/>
    <dgm:cxn modelId="{08DEB050-1D6E-44F9-8415-A669CE05C33C}" type="presParOf" srcId="{5F519BCA-D6E0-440D-BE42-358ADBEC2424}" destId="{FAA2AEA8-8D9A-4A4A-8976-467F945D9225}" srcOrd="6" destOrd="0" presId="urn:microsoft.com/office/officeart/2005/8/layout/radial6"/>
    <dgm:cxn modelId="{3649B016-59FC-4E17-A401-57E60DDC0655}" type="presParOf" srcId="{5F519BCA-D6E0-440D-BE42-358ADBEC2424}" destId="{C3F5F0B6-0156-4B8F-A092-2A4C95ADFEE3}" srcOrd="7" destOrd="0" presId="urn:microsoft.com/office/officeart/2005/8/layout/radial6"/>
    <dgm:cxn modelId="{F6D03852-A83A-4F21-8C66-8626253931CB}" type="presParOf" srcId="{5F519BCA-D6E0-440D-BE42-358ADBEC2424}" destId="{2B7F3953-1165-4D70-A3D1-8D85EB8EA8FC}" srcOrd="8" destOrd="0" presId="urn:microsoft.com/office/officeart/2005/8/layout/radial6"/>
    <dgm:cxn modelId="{BA43890B-1205-4956-B9C0-ADDD1A06263A}" type="presParOf" srcId="{5F519BCA-D6E0-440D-BE42-358ADBEC2424}" destId="{ED0E62D5-CBCA-4C3A-9B5A-6594E8D7888E}" srcOrd="9" destOrd="0" presId="urn:microsoft.com/office/officeart/2005/8/layout/radial6"/>
    <dgm:cxn modelId="{B71936DD-1EFC-4CA3-B028-361A153BF60C}" type="presParOf" srcId="{5F519BCA-D6E0-440D-BE42-358ADBEC2424}" destId="{37381603-176B-43A2-A23F-C0A39AF43033}" srcOrd="10" destOrd="0" presId="urn:microsoft.com/office/officeart/2005/8/layout/radial6"/>
    <dgm:cxn modelId="{5B2A072D-1F53-410C-9392-70C2F7E3F93C}" type="presParOf" srcId="{5F519BCA-D6E0-440D-BE42-358ADBEC2424}" destId="{C3060429-F9A1-4C72-A2BF-D499A9E1CC16}" srcOrd="11" destOrd="0" presId="urn:microsoft.com/office/officeart/2005/8/layout/radial6"/>
    <dgm:cxn modelId="{90632605-9B1C-468B-A403-11D85AEB0DCC}" type="presParOf" srcId="{5F519BCA-D6E0-440D-BE42-358ADBEC2424}" destId="{6C6F8DFC-AC44-4381-92D9-5CF99AFD72A6}"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3739B09-12F2-40EE-96DF-5DB2329765A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ro-RO"/>
        </a:p>
      </dgm:t>
    </dgm:pt>
    <dgm:pt modelId="{80187A78-25DD-4714-938E-E64394D6E46F}">
      <dgm:prSet phldrT="[Text]" custT="1"/>
      <dgm:spPr>
        <a:solidFill>
          <a:schemeClr val="accent3">
            <a:lumMod val="40000"/>
            <a:lumOff val="60000"/>
            <a:alpha val="89804"/>
          </a:schemeClr>
        </a:solidFill>
      </dgm:spPr>
      <dgm:t>
        <a:bodyPr/>
        <a:lstStyle/>
        <a:p>
          <a:endParaRPr lang="ro-RO" sz="1600" dirty="0"/>
        </a:p>
        <a:p>
          <a:endParaRPr lang="en-US" sz="2400" b="1" u="sng" dirty="0">
            <a:solidFill>
              <a:srgbClr val="000000"/>
            </a:solidFill>
            <a:latin typeface="+mj-lt"/>
            <a:cs typeface="Arial" pitchFamily="34" charset="0"/>
          </a:endParaRPr>
        </a:p>
        <a:p>
          <a:r>
            <a:rPr lang="en-US" sz="2400" b="1" u="none" dirty="0">
              <a:solidFill>
                <a:srgbClr val="002060"/>
              </a:solidFill>
              <a:latin typeface="+mj-lt"/>
              <a:cs typeface="Arial" pitchFamily="34" charset="0"/>
            </a:rPr>
            <a:t>Ways to compensate difficulty</a:t>
          </a:r>
          <a:endParaRPr lang="ro-RO" sz="2400" b="1" u="none" dirty="0">
            <a:solidFill>
              <a:srgbClr val="002060"/>
            </a:solidFill>
            <a:latin typeface="+mj-lt"/>
          </a:endParaRPr>
        </a:p>
        <a:p>
          <a:r>
            <a:rPr lang="ro-RO" sz="2000" b="1" dirty="0">
              <a:solidFill>
                <a:srgbClr val="002060"/>
              </a:solidFill>
              <a:latin typeface="+mj-lt"/>
            </a:rPr>
            <a:t>- extra time</a:t>
          </a:r>
          <a:endParaRPr lang="en-US" sz="2000" b="1" dirty="0">
            <a:solidFill>
              <a:srgbClr val="002060"/>
            </a:solidFill>
            <a:latin typeface="+mj-lt"/>
          </a:endParaRPr>
        </a:p>
        <a:p>
          <a:r>
            <a:rPr lang="en-US" sz="2000" b="1" dirty="0">
              <a:solidFill>
                <a:srgbClr val="002060"/>
              </a:solidFill>
              <a:latin typeface="+mj-lt"/>
            </a:rPr>
            <a:t>- less work</a:t>
          </a:r>
          <a:endParaRPr lang="ro-RO" sz="2000" b="1" dirty="0">
            <a:solidFill>
              <a:srgbClr val="002060"/>
            </a:solidFill>
            <a:latin typeface="+mj-lt"/>
          </a:endParaRPr>
        </a:p>
        <a:p>
          <a:r>
            <a:rPr lang="ro-RO" sz="2000" b="1" dirty="0">
              <a:solidFill>
                <a:srgbClr val="002060"/>
              </a:solidFill>
              <a:latin typeface="+mj-lt"/>
            </a:rPr>
            <a:t>- visual aids</a:t>
          </a:r>
        </a:p>
        <a:p>
          <a:r>
            <a:rPr lang="ro-RO" sz="2000" b="1" dirty="0">
              <a:solidFill>
                <a:srgbClr val="002060"/>
              </a:solidFill>
              <a:latin typeface="+mj-lt"/>
            </a:rPr>
            <a:t>-peer tutoring – group work</a:t>
          </a:r>
        </a:p>
        <a:p>
          <a:r>
            <a:rPr lang="ro-RO" sz="2000" b="1" dirty="0">
              <a:solidFill>
                <a:srgbClr val="002060"/>
              </a:solidFill>
              <a:latin typeface="+mj-lt"/>
            </a:rPr>
            <a:t>-simplified tests to account for learning difficulties</a:t>
          </a:r>
        </a:p>
        <a:p>
          <a:endParaRPr lang="ro-RO" sz="1200" dirty="0"/>
        </a:p>
        <a:p>
          <a:endParaRPr lang="ro-RO" sz="1200" dirty="0"/>
        </a:p>
        <a:p>
          <a:endParaRPr lang="ro-RO" sz="1200" dirty="0"/>
        </a:p>
      </dgm:t>
    </dgm:pt>
    <dgm:pt modelId="{D1D06822-4769-445B-A519-E3CEB721771D}" type="parTrans" cxnId="{5A5DBBB1-ECAC-4CB3-8157-DCE1A65B2BF5}">
      <dgm:prSet/>
      <dgm:spPr/>
      <dgm:t>
        <a:bodyPr/>
        <a:lstStyle/>
        <a:p>
          <a:endParaRPr lang="ro-RO"/>
        </a:p>
      </dgm:t>
    </dgm:pt>
    <dgm:pt modelId="{215CCB87-31C1-4447-8055-08B9DD4A2FAA}" type="sibTrans" cxnId="{5A5DBBB1-ECAC-4CB3-8157-DCE1A65B2BF5}">
      <dgm:prSet/>
      <dgm:spPr/>
      <dgm:t>
        <a:bodyPr/>
        <a:lstStyle/>
        <a:p>
          <a:endParaRPr lang="ro-RO"/>
        </a:p>
      </dgm:t>
    </dgm:pt>
    <dgm:pt modelId="{93B7E3B0-C245-4EED-A535-71C9316E1D4C}">
      <dgm:prSet phldrT="[Text]" custT="1"/>
      <dgm:spPr>
        <a:solidFill>
          <a:schemeClr val="accent4">
            <a:lumMod val="60000"/>
            <a:lumOff val="40000"/>
            <a:alpha val="90000"/>
          </a:schemeClr>
        </a:solidFill>
      </dgm:spPr>
      <dgm:t>
        <a:bodyPr/>
        <a:lstStyle/>
        <a:p>
          <a:endParaRPr lang="en-US" sz="2400" b="1" u="sng" dirty="0">
            <a:solidFill>
              <a:srgbClr val="000000"/>
            </a:solidFill>
            <a:latin typeface="+mj-lt"/>
            <a:cs typeface="Arial" pitchFamily="34" charset="0"/>
          </a:endParaRPr>
        </a:p>
        <a:p>
          <a:r>
            <a:rPr lang="en-US" sz="2400" b="1" u="none" dirty="0">
              <a:solidFill>
                <a:srgbClr val="002060"/>
              </a:solidFill>
              <a:latin typeface="+mj-lt"/>
              <a:cs typeface="Arial" pitchFamily="34" charset="0"/>
            </a:rPr>
            <a:t>P</a:t>
          </a:r>
          <a:r>
            <a:rPr kumimoji="0" lang="en-US" sz="2400" b="1" i="0" u="none" strike="noStrike" cap="none" normalizeH="0" baseline="0" dirty="0">
              <a:ln>
                <a:noFill/>
              </a:ln>
              <a:solidFill>
                <a:srgbClr val="002060"/>
              </a:solidFill>
              <a:effectLst/>
              <a:latin typeface="+mj-lt"/>
              <a:cs typeface="Arial" pitchFamily="34" charset="0"/>
            </a:rPr>
            <a:t>ersonalized methods</a:t>
          </a:r>
          <a:endParaRPr lang="ro-RO" sz="2400" b="1" u="none" dirty="0">
            <a:solidFill>
              <a:srgbClr val="002060"/>
            </a:solidFill>
            <a:latin typeface="+mj-lt"/>
          </a:endParaRPr>
        </a:p>
        <a:p>
          <a:r>
            <a:rPr lang="ro-RO" sz="2000" b="1" dirty="0">
              <a:solidFill>
                <a:srgbClr val="002060"/>
              </a:solidFill>
              <a:latin typeface="+mj-lt"/>
            </a:rPr>
            <a:t>-copying from the board</a:t>
          </a:r>
        </a:p>
        <a:p>
          <a:r>
            <a:rPr lang="ro-RO" sz="2000" b="1" dirty="0">
              <a:solidFill>
                <a:srgbClr val="002060"/>
              </a:solidFill>
              <a:latin typeface="+mj-lt"/>
            </a:rPr>
            <a:t>-notes taking</a:t>
          </a:r>
        </a:p>
        <a:p>
          <a:r>
            <a:rPr lang="ro-RO" sz="2000" b="1" dirty="0">
              <a:solidFill>
                <a:srgbClr val="002060"/>
              </a:solidFill>
              <a:latin typeface="+mj-lt"/>
            </a:rPr>
            <a:t>-spelling </a:t>
          </a:r>
          <a:r>
            <a:rPr lang="en-US" sz="2000" b="1" dirty="0">
              <a:solidFill>
                <a:srgbClr val="002060"/>
              </a:solidFill>
              <a:latin typeface="+mj-lt"/>
            </a:rPr>
            <a:t>or agreement </a:t>
          </a:r>
          <a:r>
            <a:rPr lang="ro-RO" sz="2000" b="1" dirty="0">
              <a:solidFill>
                <a:srgbClr val="002060"/>
              </a:solidFill>
              <a:latin typeface="+mj-lt"/>
            </a:rPr>
            <a:t>mistakes won`t be </a:t>
          </a:r>
        </a:p>
        <a:p>
          <a:r>
            <a:rPr lang="ro-RO" sz="2000" b="1" dirty="0">
              <a:solidFill>
                <a:srgbClr val="002060"/>
              </a:solidFill>
              <a:latin typeface="+mj-lt"/>
            </a:rPr>
            <a:t>considered</a:t>
          </a:r>
        </a:p>
        <a:p>
          <a:endParaRPr lang="ro-RO" sz="1300" dirty="0"/>
        </a:p>
      </dgm:t>
    </dgm:pt>
    <dgm:pt modelId="{543058A5-8EB5-449F-8F3F-C8D7F5CE8F20}" type="parTrans" cxnId="{11FB0E1B-D64F-4688-9DF5-1BE921E40370}">
      <dgm:prSet/>
      <dgm:spPr/>
      <dgm:t>
        <a:bodyPr/>
        <a:lstStyle/>
        <a:p>
          <a:endParaRPr lang="ro-RO"/>
        </a:p>
      </dgm:t>
    </dgm:pt>
    <dgm:pt modelId="{FBF09761-07C0-4395-B980-8E21E5CD7C6E}" type="sibTrans" cxnId="{11FB0E1B-D64F-4688-9DF5-1BE921E40370}">
      <dgm:prSet/>
      <dgm:spPr/>
      <dgm:t>
        <a:bodyPr/>
        <a:lstStyle/>
        <a:p>
          <a:endParaRPr lang="ro-RO"/>
        </a:p>
      </dgm:t>
    </dgm:pt>
    <dgm:pt modelId="{8AE9DB3A-4ACB-4123-9E5F-2FF3908FFEB6}" type="pres">
      <dgm:prSet presAssocID="{43739B09-12F2-40EE-96DF-5DB2329765A5}" presName="diagram" presStyleCnt="0">
        <dgm:presLayoutVars>
          <dgm:chPref val="1"/>
          <dgm:dir/>
          <dgm:animOne val="branch"/>
          <dgm:animLvl val="lvl"/>
          <dgm:resizeHandles/>
        </dgm:presLayoutVars>
      </dgm:prSet>
      <dgm:spPr/>
    </dgm:pt>
    <dgm:pt modelId="{E2D6099A-7A32-433C-9711-ED3E630B0D13}" type="pres">
      <dgm:prSet presAssocID="{80187A78-25DD-4714-938E-E64394D6E46F}" presName="root" presStyleCnt="0"/>
      <dgm:spPr/>
    </dgm:pt>
    <dgm:pt modelId="{68AEFBD6-8F59-4C18-BF08-C77907BB6202}" type="pres">
      <dgm:prSet presAssocID="{80187A78-25DD-4714-938E-E64394D6E46F}" presName="rootComposite" presStyleCnt="0"/>
      <dgm:spPr/>
    </dgm:pt>
    <dgm:pt modelId="{B98DFEBE-6B3D-4432-97DD-D971F696F207}" type="pres">
      <dgm:prSet presAssocID="{80187A78-25DD-4714-938E-E64394D6E46F}" presName="rootText" presStyleLbl="node1" presStyleIdx="0" presStyleCnt="2" custScaleX="124098" custScaleY="220329" custLinFactNeighborX="10063" custLinFactNeighborY="961"/>
      <dgm:spPr/>
    </dgm:pt>
    <dgm:pt modelId="{1F128F0A-86B6-4652-9944-F5317CB90C31}" type="pres">
      <dgm:prSet presAssocID="{80187A78-25DD-4714-938E-E64394D6E46F}" presName="rootConnector" presStyleLbl="node1" presStyleIdx="0" presStyleCnt="2"/>
      <dgm:spPr/>
    </dgm:pt>
    <dgm:pt modelId="{9A330E04-FEA8-4481-9720-C70A717C2BEB}" type="pres">
      <dgm:prSet presAssocID="{80187A78-25DD-4714-938E-E64394D6E46F}" presName="childShape" presStyleCnt="0"/>
      <dgm:spPr/>
    </dgm:pt>
    <dgm:pt modelId="{6092819C-69E9-48FF-AFBD-90A9B3296AB7}" type="pres">
      <dgm:prSet presAssocID="{93B7E3B0-C245-4EED-A535-71C9316E1D4C}" presName="root" presStyleCnt="0"/>
      <dgm:spPr/>
    </dgm:pt>
    <dgm:pt modelId="{173D282A-22F5-4825-AE78-AC27EE919EA3}" type="pres">
      <dgm:prSet presAssocID="{93B7E3B0-C245-4EED-A535-71C9316E1D4C}" presName="rootComposite" presStyleCnt="0"/>
      <dgm:spPr/>
    </dgm:pt>
    <dgm:pt modelId="{2A061652-E1EB-4FA8-BA14-41CDF6351B21}" type="pres">
      <dgm:prSet presAssocID="{93B7E3B0-C245-4EED-A535-71C9316E1D4C}" presName="rootText" presStyleLbl="node1" presStyleIdx="1" presStyleCnt="2" custScaleX="118876" custScaleY="216480" custLinFactNeighborX="-10757" custLinFactNeighborY="3481"/>
      <dgm:spPr/>
    </dgm:pt>
    <dgm:pt modelId="{F938535D-8993-4A2A-A8C3-A6077F754AC3}" type="pres">
      <dgm:prSet presAssocID="{93B7E3B0-C245-4EED-A535-71C9316E1D4C}" presName="rootConnector" presStyleLbl="node1" presStyleIdx="1" presStyleCnt="2"/>
      <dgm:spPr/>
    </dgm:pt>
    <dgm:pt modelId="{1676BC3C-362F-47CB-BD48-9C1DC2EB9636}" type="pres">
      <dgm:prSet presAssocID="{93B7E3B0-C245-4EED-A535-71C9316E1D4C}" presName="childShape" presStyleCnt="0"/>
      <dgm:spPr/>
    </dgm:pt>
  </dgm:ptLst>
  <dgm:cxnLst>
    <dgm:cxn modelId="{08A0FE16-F2D9-41A0-AEF8-E0CDA3569BBE}" type="presOf" srcId="{93B7E3B0-C245-4EED-A535-71C9316E1D4C}" destId="{2A061652-E1EB-4FA8-BA14-41CDF6351B21}" srcOrd="0" destOrd="0" presId="urn:microsoft.com/office/officeart/2005/8/layout/hierarchy3"/>
    <dgm:cxn modelId="{11FB0E1B-D64F-4688-9DF5-1BE921E40370}" srcId="{43739B09-12F2-40EE-96DF-5DB2329765A5}" destId="{93B7E3B0-C245-4EED-A535-71C9316E1D4C}" srcOrd="1" destOrd="0" parTransId="{543058A5-8EB5-449F-8F3F-C8D7F5CE8F20}" sibTransId="{FBF09761-07C0-4395-B980-8E21E5CD7C6E}"/>
    <dgm:cxn modelId="{44157D47-EA9E-4EED-AAC8-4392F46E93FA}" type="presOf" srcId="{93B7E3B0-C245-4EED-A535-71C9316E1D4C}" destId="{F938535D-8993-4A2A-A8C3-A6077F754AC3}" srcOrd="1" destOrd="0" presId="urn:microsoft.com/office/officeart/2005/8/layout/hierarchy3"/>
    <dgm:cxn modelId="{5A5DBBB1-ECAC-4CB3-8157-DCE1A65B2BF5}" srcId="{43739B09-12F2-40EE-96DF-5DB2329765A5}" destId="{80187A78-25DD-4714-938E-E64394D6E46F}" srcOrd="0" destOrd="0" parTransId="{D1D06822-4769-445B-A519-E3CEB721771D}" sibTransId="{215CCB87-31C1-4447-8055-08B9DD4A2FAA}"/>
    <dgm:cxn modelId="{B652D1BB-DAE0-426C-9924-C8A4973187AB}" type="presOf" srcId="{80187A78-25DD-4714-938E-E64394D6E46F}" destId="{B98DFEBE-6B3D-4432-97DD-D971F696F207}" srcOrd="0" destOrd="0" presId="urn:microsoft.com/office/officeart/2005/8/layout/hierarchy3"/>
    <dgm:cxn modelId="{964CB9CF-B54F-4CA6-8D38-7E38F9BB81E5}" type="presOf" srcId="{43739B09-12F2-40EE-96DF-5DB2329765A5}" destId="{8AE9DB3A-4ACB-4123-9E5F-2FF3908FFEB6}" srcOrd="0" destOrd="0" presId="urn:microsoft.com/office/officeart/2005/8/layout/hierarchy3"/>
    <dgm:cxn modelId="{35CCB8FD-69F8-4797-9467-12D2B860FC03}" type="presOf" srcId="{80187A78-25DD-4714-938E-E64394D6E46F}" destId="{1F128F0A-86B6-4652-9944-F5317CB90C31}" srcOrd="1" destOrd="0" presId="urn:microsoft.com/office/officeart/2005/8/layout/hierarchy3"/>
    <dgm:cxn modelId="{D9F59194-05B5-4670-9A09-440AD2B50A70}" type="presParOf" srcId="{8AE9DB3A-4ACB-4123-9E5F-2FF3908FFEB6}" destId="{E2D6099A-7A32-433C-9711-ED3E630B0D13}" srcOrd="0" destOrd="0" presId="urn:microsoft.com/office/officeart/2005/8/layout/hierarchy3"/>
    <dgm:cxn modelId="{22347924-2C73-42F3-9F24-86FAD7221320}" type="presParOf" srcId="{E2D6099A-7A32-433C-9711-ED3E630B0D13}" destId="{68AEFBD6-8F59-4C18-BF08-C77907BB6202}" srcOrd="0" destOrd="0" presId="urn:microsoft.com/office/officeart/2005/8/layout/hierarchy3"/>
    <dgm:cxn modelId="{EAC8152F-F427-4BFD-AB72-8FA8C9B09063}" type="presParOf" srcId="{68AEFBD6-8F59-4C18-BF08-C77907BB6202}" destId="{B98DFEBE-6B3D-4432-97DD-D971F696F207}" srcOrd="0" destOrd="0" presId="urn:microsoft.com/office/officeart/2005/8/layout/hierarchy3"/>
    <dgm:cxn modelId="{BDABE8DA-4C54-4B28-814E-22549C7C695A}" type="presParOf" srcId="{68AEFBD6-8F59-4C18-BF08-C77907BB6202}" destId="{1F128F0A-86B6-4652-9944-F5317CB90C31}" srcOrd="1" destOrd="0" presId="urn:microsoft.com/office/officeart/2005/8/layout/hierarchy3"/>
    <dgm:cxn modelId="{0016321E-4939-41BE-8E17-55C07FE1551D}" type="presParOf" srcId="{E2D6099A-7A32-433C-9711-ED3E630B0D13}" destId="{9A330E04-FEA8-4481-9720-C70A717C2BEB}" srcOrd="1" destOrd="0" presId="urn:microsoft.com/office/officeart/2005/8/layout/hierarchy3"/>
    <dgm:cxn modelId="{0E581FE3-F282-4CBD-912B-12F9A42DFCEE}" type="presParOf" srcId="{8AE9DB3A-4ACB-4123-9E5F-2FF3908FFEB6}" destId="{6092819C-69E9-48FF-AFBD-90A9B3296AB7}" srcOrd="1" destOrd="0" presId="urn:microsoft.com/office/officeart/2005/8/layout/hierarchy3"/>
    <dgm:cxn modelId="{75C1B002-E6FF-411D-8050-4BC2914A0EFF}" type="presParOf" srcId="{6092819C-69E9-48FF-AFBD-90A9B3296AB7}" destId="{173D282A-22F5-4825-AE78-AC27EE919EA3}" srcOrd="0" destOrd="0" presId="urn:microsoft.com/office/officeart/2005/8/layout/hierarchy3"/>
    <dgm:cxn modelId="{A69CF625-B559-4208-90F2-DCEF5413143D}" type="presParOf" srcId="{173D282A-22F5-4825-AE78-AC27EE919EA3}" destId="{2A061652-E1EB-4FA8-BA14-41CDF6351B21}" srcOrd="0" destOrd="0" presId="urn:microsoft.com/office/officeart/2005/8/layout/hierarchy3"/>
    <dgm:cxn modelId="{E24D7E46-5D59-4CD5-8C4A-8C5248862C54}" type="presParOf" srcId="{173D282A-22F5-4825-AE78-AC27EE919EA3}" destId="{F938535D-8993-4A2A-A8C3-A6077F754AC3}" srcOrd="1" destOrd="0" presId="urn:microsoft.com/office/officeart/2005/8/layout/hierarchy3"/>
    <dgm:cxn modelId="{4E490601-0575-4CD7-8E77-0E06B05D7C34}" type="presParOf" srcId="{6092819C-69E9-48FF-AFBD-90A9B3296AB7}" destId="{1676BC3C-362F-47CB-BD48-9C1DC2EB9636}"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AA9027-7347-40CF-8B93-CE65EEA72818}">
      <dsp:nvSpPr>
        <dsp:cNvPr id="0" name=""/>
        <dsp:cNvSpPr/>
      </dsp:nvSpPr>
      <dsp:spPr>
        <a:xfrm rot="5400000">
          <a:off x="37776" y="225874"/>
          <a:ext cx="1588600" cy="1136851"/>
        </a:xfrm>
        <a:prstGeom prst="chevron">
          <a:avLst/>
        </a:prstGeom>
        <a:solidFill>
          <a:srgbClr val="00CCFF"/>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ro-RO" sz="1300" kern="1200" dirty="0"/>
            <a:t>Technology</a:t>
          </a:r>
        </a:p>
      </dsp:txBody>
      <dsp:txXfrm rot="-5400000">
        <a:off x="263651" y="568426"/>
        <a:ext cx="1136851" cy="451749"/>
      </dsp:txXfrm>
    </dsp:sp>
    <dsp:sp modelId="{1E832292-7EFB-4C45-89B8-1A238480D541}">
      <dsp:nvSpPr>
        <dsp:cNvPr id="0" name=""/>
        <dsp:cNvSpPr/>
      </dsp:nvSpPr>
      <dsp:spPr>
        <a:xfrm rot="5400000">
          <a:off x="4258197" y="-2840353"/>
          <a:ext cx="1032590" cy="671329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228600" lvl="1" indent="-228600" algn="l" defTabSz="889000">
            <a:lnSpc>
              <a:spcPct val="90000"/>
            </a:lnSpc>
            <a:spcBef>
              <a:spcPct val="0"/>
            </a:spcBef>
            <a:spcAft>
              <a:spcPct val="15000"/>
            </a:spcAft>
            <a:buChar char="•"/>
          </a:pPr>
          <a:endParaRPr lang="ro-RO" sz="2000" kern="1200" dirty="0"/>
        </a:p>
        <a:p>
          <a:pPr marL="171450" lvl="1" indent="-171450" algn="l" defTabSz="800100">
            <a:lnSpc>
              <a:spcPct val="90000"/>
            </a:lnSpc>
            <a:spcBef>
              <a:spcPct val="0"/>
            </a:spcBef>
            <a:spcAft>
              <a:spcPct val="15000"/>
            </a:spcAft>
            <a:buChar char="•"/>
          </a:pPr>
          <a:r>
            <a:rPr lang="ro-RO" sz="1800" kern="1200" dirty="0">
              <a:solidFill>
                <a:srgbClr val="002060"/>
              </a:solidFill>
              <a:latin typeface="+mj-lt"/>
            </a:rPr>
            <a:t>Use of INTERNET, GOOGLE PLATFORMS, QUIZZIZ PLATFORM, MICROSOFT OFFICE.</a:t>
          </a:r>
        </a:p>
      </dsp:txBody>
      <dsp:txXfrm rot="-5400000">
        <a:off x="1417844" y="50407"/>
        <a:ext cx="6662890" cy="931776"/>
      </dsp:txXfrm>
    </dsp:sp>
    <dsp:sp modelId="{7E6C5DEE-BC86-4D54-8CC8-6B01A540C52F}">
      <dsp:nvSpPr>
        <dsp:cNvPr id="0" name=""/>
        <dsp:cNvSpPr/>
      </dsp:nvSpPr>
      <dsp:spPr>
        <a:xfrm rot="5400000">
          <a:off x="67233" y="1624615"/>
          <a:ext cx="1588600" cy="1175995"/>
        </a:xfrm>
        <a:prstGeom prst="chevron">
          <a:avLst/>
        </a:prstGeom>
        <a:solidFill>
          <a:srgbClr val="FF7C8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ro-RO" sz="1300" kern="1200" dirty="0"/>
            <a:t>• Science</a:t>
          </a:r>
        </a:p>
      </dsp:txBody>
      <dsp:txXfrm rot="-5400000">
        <a:off x="273536" y="2006311"/>
        <a:ext cx="1175995" cy="412605"/>
      </dsp:txXfrm>
    </dsp:sp>
    <dsp:sp modelId="{90D3D62D-D529-4102-9C41-826B1CC6C303}">
      <dsp:nvSpPr>
        <dsp:cNvPr id="0" name=""/>
        <dsp:cNvSpPr/>
      </dsp:nvSpPr>
      <dsp:spPr>
        <a:xfrm rot="5400000">
          <a:off x="4258409" y="-1385958"/>
          <a:ext cx="1032590" cy="664114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ro-RO" sz="1800" b="0" kern="1200" dirty="0">
              <a:solidFill>
                <a:srgbClr val="002060"/>
              </a:solidFill>
              <a:latin typeface="+mj-lt"/>
            </a:rPr>
            <a:t>Understanding</a:t>
          </a:r>
          <a:r>
            <a:rPr lang="en-US" sz="1800" b="0" kern="1200" dirty="0">
              <a:solidFill>
                <a:srgbClr val="002060"/>
              </a:solidFill>
              <a:latin typeface="+mj-lt"/>
            </a:rPr>
            <a:t> basic </a:t>
          </a:r>
          <a:r>
            <a:rPr lang="ro-RO" sz="1800" b="0" kern="1200" dirty="0">
              <a:solidFill>
                <a:srgbClr val="002060"/>
              </a:solidFill>
              <a:latin typeface="+mj-lt"/>
            </a:rPr>
            <a:t>principles</a:t>
          </a:r>
          <a:r>
            <a:rPr lang="en-US" sz="1800" b="0" kern="1200" dirty="0">
              <a:solidFill>
                <a:srgbClr val="002060"/>
              </a:solidFill>
              <a:latin typeface="+mj-lt"/>
            </a:rPr>
            <a:t> of </a:t>
          </a:r>
          <a:r>
            <a:rPr lang="ro-RO" sz="1800" b="0" kern="1200" dirty="0">
              <a:solidFill>
                <a:srgbClr val="002060"/>
              </a:solidFill>
              <a:latin typeface="+mj-lt"/>
            </a:rPr>
            <a:t>physics.</a:t>
          </a:r>
        </a:p>
        <a:p>
          <a:pPr marL="171450" lvl="1" indent="-171450" algn="l" defTabSz="800100">
            <a:lnSpc>
              <a:spcPct val="90000"/>
            </a:lnSpc>
            <a:spcBef>
              <a:spcPct val="0"/>
            </a:spcBef>
            <a:spcAft>
              <a:spcPct val="15000"/>
            </a:spcAft>
            <a:buChar char="•"/>
          </a:pPr>
          <a:r>
            <a:rPr lang="ro-RO" sz="1800" b="0" kern="1200" dirty="0">
              <a:solidFill>
                <a:srgbClr val="002060"/>
              </a:solidFill>
              <a:latin typeface="+mj-lt"/>
            </a:rPr>
            <a:t>Becoming aware of the importance of h</a:t>
          </a:r>
          <a:r>
            <a:rPr lang="en-US" sz="1800" b="0" kern="1200" dirty="0" err="1">
              <a:solidFill>
                <a:srgbClr val="002060"/>
              </a:solidFill>
              <a:latin typeface="+mj-lt"/>
            </a:rPr>
            <a:t>i</a:t>
          </a:r>
          <a:r>
            <a:rPr lang="ro-RO" sz="1800" b="0" kern="1200" dirty="0">
              <a:solidFill>
                <a:srgbClr val="002060"/>
              </a:solidFill>
              <a:latin typeface="+mj-lt"/>
            </a:rPr>
            <a:t>story of science.</a:t>
          </a:r>
        </a:p>
      </dsp:txBody>
      <dsp:txXfrm rot="-5400000">
        <a:off x="1454135" y="1468723"/>
        <a:ext cx="6590733" cy="931776"/>
      </dsp:txXfrm>
    </dsp:sp>
    <dsp:sp modelId="{77EFD566-9C4E-47BD-B0AD-8F9CE7EB4B4A}">
      <dsp:nvSpPr>
        <dsp:cNvPr id="0" name=""/>
        <dsp:cNvSpPr/>
      </dsp:nvSpPr>
      <dsp:spPr>
        <a:xfrm rot="5400000">
          <a:off x="42218" y="3024762"/>
          <a:ext cx="1588600" cy="1112020"/>
        </a:xfrm>
        <a:prstGeom prst="chevron">
          <a:avLst/>
        </a:prstGeom>
        <a:solidFill>
          <a:srgbClr val="CC00CC"/>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ro-RO" sz="1300" kern="1200" dirty="0"/>
            <a:t>Crafts/ </a:t>
          </a:r>
        </a:p>
        <a:p>
          <a:pPr marL="0" lvl="0" indent="0" algn="ctr" defTabSz="577850">
            <a:lnSpc>
              <a:spcPct val="90000"/>
            </a:lnSpc>
            <a:spcBef>
              <a:spcPct val="0"/>
            </a:spcBef>
            <a:spcAft>
              <a:spcPct val="35000"/>
            </a:spcAft>
            <a:buNone/>
          </a:pPr>
          <a:r>
            <a:rPr lang="ro-RO" sz="1300" kern="1200" dirty="0"/>
            <a:t>Art</a:t>
          </a:r>
        </a:p>
      </dsp:txBody>
      <dsp:txXfrm rot="-5400000">
        <a:off x="280508" y="3342482"/>
        <a:ext cx="1112020" cy="476580"/>
      </dsp:txXfrm>
    </dsp:sp>
    <dsp:sp modelId="{8692ED3D-12F0-4F27-956F-D6D353B65831}">
      <dsp:nvSpPr>
        <dsp:cNvPr id="0" name=""/>
        <dsp:cNvSpPr/>
      </dsp:nvSpPr>
      <dsp:spPr>
        <a:xfrm rot="5400000">
          <a:off x="4251634" y="-42487"/>
          <a:ext cx="1032590" cy="672642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ro-RO" sz="1800" b="0" kern="1200" dirty="0">
              <a:solidFill>
                <a:srgbClr val="002060"/>
              </a:solidFill>
              <a:latin typeface="+mj-lt"/>
            </a:rPr>
            <a:t>Students recreate their own prototype of Vuia 1 using recycled materials.</a:t>
          </a:r>
        </a:p>
      </dsp:txBody>
      <dsp:txXfrm rot="-5400000">
        <a:off x="1404718" y="2854836"/>
        <a:ext cx="6676016" cy="9317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F8DFC-AC44-4381-92D9-5CF99AFD72A6}">
      <dsp:nvSpPr>
        <dsp:cNvPr id="0" name=""/>
        <dsp:cNvSpPr/>
      </dsp:nvSpPr>
      <dsp:spPr>
        <a:xfrm>
          <a:off x="1655393" y="277135"/>
          <a:ext cx="3955582" cy="3955582"/>
        </a:xfrm>
        <a:prstGeom prst="blockArc">
          <a:avLst>
            <a:gd name="adj1" fmla="val 10481847"/>
            <a:gd name="adj2" fmla="val 18196801"/>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D0E62D5-CBCA-4C3A-9B5A-6594E8D7888E}">
      <dsp:nvSpPr>
        <dsp:cNvPr id="0" name=""/>
        <dsp:cNvSpPr/>
      </dsp:nvSpPr>
      <dsp:spPr>
        <a:xfrm>
          <a:off x="1604823" y="928824"/>
          <a:ext cx="3955582" cy="3955582"/>
        </a:xfrm>
        <a:prstGeom prst="blockArc">
          <a:avLst>
            <a:gd name="adj1" fmla="val 3339765"/>
            <a:gd name="adj2" fmla="val 11650612"/>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AA2AEA8-8D9A-4A4A-8976-467F945D9225}">
      <dsp:nvSpPr>
        <dsp:cNvPr id="0" name=""/>
        <dsp:cNvSpPr/>
      </dsp:nvSpPr>
      <dsp:spPr>
        <a:xfrm>
          <a:off x="3853776" y="978609"/>
          <a:ext cx="3955582" cy="3955582"/>
        </a:xfrm>
        <a:prstGeom prst="blockArc">
          <a:avLst>
            <a:gd name="adj1" fmla="val 20505891"/>
            <a:gd name="adj2" fmla="val 7612414"/>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680084-E73E-4DCF-B351-E5971A4E3979}">
      <dsp:nvSpPr>
        <dsp:cNvPr id="0" name=""/>
        <dsp:cNvSpPr/>
      </dsp:nvSpPr>
      <dsp:spPr>
        <a:xfrm>
          <a:off x="3758671" y="288109"/>
          <a:ext cx="3955582" cy="3955582"/>
        </a:xfrm>
        <a:prstGeom prst="blockArc">
          <a:avLst>
            <a:gd name="adj1" fmla="val 14239073"/>
            <a:gd name="adj2" fmla="val 153039"/>
            <a:gd name="adj3" fmla="val 464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1E46072-B43B-4161-82DC-7B00BA4A5E9A}">
      <dsp:nvSpPr>
        <dsp:cNvPr id="0" name=""/>
        <dsp:cNvSpPr/>
      </dsp:nvSpPr>
      <dsp:spPr>
        <a:xfrm>
          <a:off x="3112493" y="1661243"/>
          <a:ext cx="3161571" cy="1821034"/>
        </a:xfrm>
        <a:prstGeom prst="ellipse">
          <a:avLst/>
        </a:prstGeom>
        <a:solidFill>
          <a:srgbClr val="CC00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ro-RO" sz="2600" b="1" kern="1200" dirty="0">
              <a:latin typeface="Times New Roman" panose="02020603050405020304" pitchFamily="18" charset="0"/>
              <a:cs typeface="Times New Roman" panose="02020603050405020304" pitchFamily="18" charset="0"/>
            </a:rPr>
            <a:t>HUMAN </a:t>
          </a:r>
        </a:p>
        <a:p>
          <a:pPr marL="0" lvl="0" indent="0" algn="ctr" defTabSz="1155700">
            <a:lnSpc>
              <a:spcPct val="90000"/>
            </a:lnSpc>
            <a:spcBef>
              <a:spcPct val="0"/>
            </a:spcBef>
            <a:spcAft>
              <a:spcPct val="35000"/>
            </a:spcAft>
            <a:buNone/>
          </a:pPr>
          <a:r>
            <a:rPr lang="ro-RO" sz="2600" b="1" kern="1200" dirty="0">
              <a:latin typeface="Times New Roman" panose="02020603050405020304" pitchFamily="18" charset="0"/>
              <a:cs typeface="Times New Roman" panose="02020603050405020304" pitchFamily="18" charset="0"/>
            </a:rPr>
            <a:t>RESOURCES</a:t>
          </a:r>
        </a:p>
      </dsp:txBody>
      <dsp:txXfrm>
        <a:off x="3575494" y="1927927"/>
        <a:ext cx="2235569" cy="1287666"/>
      </dsp:txXfrm>
    </dsp:sp>
    <dsp:sp modelId="{A5872071-507E-46A2-B7FA-96954CAA8F2F}">
      <dsp:nvSpPr>
        <dsp:cNvPr id="0" name=""/>
        <dsp:cNvSpPr/>
      </dsp:nvSpPr>
      <dsp:spPr>
        <a:xfrm>
          <a:off x="3550042" y="2497"/>
          <a:ext cx="2286473" cy="1274724"/>
        </a:xfrm>
        <a:prstGeom prst="ellips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ENGLISH</a:t>
          </a:r>
        </a:p>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TEACHERS</a:t>
          </a:r>
        </a:p>
      </dsp:txBody>
      <dsp:txXfrm>
        <a:off x="3884888" y="189176"/>
        <a:ext cx="1616781" cy="901366"/>
      </dsp:txXfrm>
    </dsp:sp>
    <dsp:sp modelId="{DB001327-6545-4EE2-BCBC-8D85FEB8E7A6}">
      <dsp:nvSpPr>
        <dsp:cNvPr id="0" name=""/>
        <dsp:cNvSpPr/>
      </dsp:nvSpPr>
      <dsp:spPr>
        <a:xfrm>
          <a:off x="6415626" y="1714512"/>
          <a:ext cx="2501646" cy="1274724"/>
        </a:xfrm>
        <a:prstGeom prst="ellipse">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TECHNOLOGY/SCIENCE</a:t>
          </a:r>
        </a:p>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TEACHERS</a:t>
          </a:r>
        </a:p>
      </dsp:txBody>
      <dsp:txXfrm>
        <a:off x="6781984" y="1901191"/>
        <a:ext cx="1768930" cy="901366"/>
      </dsp:txXfrm>
    </dsp:sp>
    <dsp:sp modelId="{C3F5F0B6-0156-4B8F-A092-2A4C95ADFEE3}">
      <dsp:nvSpPr>
        <dsp:cNvPr id="0" name=""/>
        <dsp:cNvSpPr/>
      </dsp:nvSpPr>
      <dsp:spPr>
        <a:xfrm>
          <a:off x="3356640" y="3864485"/>
          <a:ext cx="2631375" cy="1274724"/>
        </a:xfrm>
        <a:prstGeom prst="ellipse">
          <a:avLst/>
        </a:prstGeom>
        <a:solidFill>
          <a:srgbClr val="FF66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LEARNING </a:t>
          </a:r>
        </a:p>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SUPPORT TEACHERS</a:t>
          </a:r>
        </a:p>
      </dsp:txBody>
      <dsp:txXfrm>
        <a:off x="3741996" y="4051164"/>
        <a:ext cx="1860663" cy="901366"/>
      </dsp:txXfrm>
    </dsp:sp>
    <dsp:sp modelId="{37381603-176B-43A2-A23F-C0A39AF43033}">
      <dsp:nvSpPr>
        <dsp:cNvPr id="0" name=""/>
        <dsp:cNvSpPr/>
      </dsp:nvSpPr>
      <dsp:spPr>
        <a:xfrm>
          <a:off x="501953" y="1796100"/>
          <a:ext cx="2415194" cy="1274724"/>
        </a:xfrm>
        <a:prstGeom prst="ellipse">
          <a:avLst/>
        </a:prstGeom>
        <a:solidFill>
          <a:srgbClr val="00C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SOCIAL </a:t>
          </a:r>
        </a:p>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SCIENCE</a:t>
          </a:r>
          <a:r>
            <a:rPr lang="en-US" sz="1800" b="1" kern="1200" dirty="0">
              <a:solidFill>
                <a:srgbClr val="FFFFCC"/>
              </a:solidFill>
              <a:latin typeface="Times New Roman" panose="02020603050405020304" pitchFamily="18" charset="0"/>
              <a:cs typeface="Times New Roman" panose="02020603050405020304" pitchFamily="18" charset="0"/>
            </a:rPr>
            <a:t>/ FORM</a:t>
          </a:r>
          <a:r>
            <a:rPr lang="ro-RO" sz="1800" b="1" kern="1200" dirty="0">
              <a:solidFill>
                <a:srgbClr val="FFFFCC"/>
              </a:solidFill>
              <a:latin typeface="Times New Roman" panose="02020603050405020304" pitchFamily="18" charset="0"/>
              <a:cs typeface="Times New Roman" panose="02020603050405020304" pitchFamily="18" charset="0"/>
            </a:rPr>
            <a:t> </a:t>
          </a:r>
        </a:p>
        <a:p>
          <a:pPr marL="0" lvl="0" indent="0" algn="ctr" defTabSz="800100">
            <a:lnSpc>
              <a:spcPct val="90000"/>
            </a:lnSpc>
            <a:spcBef>
              <a:spcPct val="0"/>
            </a:spcBef>
            <a:spcAft>
              <a:spcPct val="35000"/>
            </a:spcAft>
            <a:buNone/>
          </a:pPr>
          <a:r>
            <a:rPr lang="ro-RO" sz="1800" b="1" kern="1200" dirty="0">
              <a:solidFill>
                <a:srgbClr val="FFFFCC"/>
              </a:solidFill>
              <a:latin typeface="Times New Roman" panose="02020603050405020304" pitchFamily="18" charset="0"/>
              <a:cs typeface="Times New Roman" panose="02020603050405020304" pitchFamily="18" charset="0"/>
            </a:rPr>
            <a:t>TEACHERS</a:t>
          </a:r>
        </a:p>
      </dsp:txBody>
      <dsp:txXfrm>
        <a:off x="855650" y="1982779"/>
        <a:ext cx="1707800" cy="9013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DFEBE-6B3D-4432-97DD-D971F696F207}">
      <dsp:nvSpPr>
        <dsp:cNvPr id="0" name=""/>
        <dsp:cNvSpPr/>
      </dsp:nvSpPr>
      <dsp:spPr>
        <a:xfrm>
          <a:off x="310300" y="249357"/>
          <a:ext cx="3809841" cy="3382079"/>
        </a:xfrm>
        <a:prstGeom prst="roundRect">
          <a:avLst>
            <a:gd name="adj" fmla="val 10000"/>
          </a:avLst>
        </a:prstGeom>
        <a:solidFill>
          <a:schemeClr val="accent3">
            <a:lumMod val="40000"/>
            <a:lumOff val="60000"/>
            <a:alpha val="89804"/>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endParaRPr lang="ro-RO" sz="1600" kern="1200" dirty="0"/>
        </a:p>
        <a:p>
          <a:pPr marL="0" lvl="0" indent="0" algn="ctr" defTabSz="711200">
            <a:lnSpc>
              <a:spcPct val="90000"/>
            </a:lnSpc>
            <a:spcBef>
              <a:spcPct val="0"/>
            </a:spcBef>
            <a:spcAft>
              <a:spcPct val="35000"/>
            </a:spcAft>
            <a:buNone/>
          </a:pPr>
          <a:endParaRPr lang="en-US" sz="2400" b="1" u="sng" kern="1200" dirty="0">
            <a:solidFill>
              <a:srgbClr val="000000"/>
            </a:solidFill>
            <a:latin typeface="+mj-lt"/>
            <a:cs typeface="Arial" pitchFamily="34" charset="0"/>
          </a:endParaRPr>
        </a:p>
        <a:p>
          <a:pPr marL="0" lvl="0" indent="0" algn="ctr" defTabSz="711200">
            <a:lnSpc>
              <a:spcPct val="90000"/>
            </a:lnSpc>
            <a:spcBef>
              <a:spcPct val="0"/>
            </a:spcBef>
            <a:spcAft>
              <a:spcPct val="35000"/>
            </a:spcAft>
            <a:buNone/>
          </a:pPr>
          <a:r>
            <a:rPr lang="en-US" sz="2400" b="1" u="none" kern="1200" dirty="0">
              <a:solidFill>
                <a:srgbClr val="002060"/>
              </a:solidFill>
              <a:latin typeface="+mj-lt"/>
              <a:cs typeface="Arial" pitchFamily="34" charset="0"/>
            </a:rPr>
            <a:t>Ways to compensate difficulty</a:t>
          </a:r>
          <a:endParaRPr lang="ro-RO" sz="2400" b="1" u="none" kern="1200" dirty="0">
            <a:solidFill>
              <a:srgbClr val="002060"/>
            </a:solidFill>
            <a:latin typeface="+mj-lt"/>
          </a:endParaRPr>
        </a:p>
        <a:p>
          <a:pPr marL="0" lvl="0" indent="0" algn="ctr" defTabSz="711200">
            <a:lnSpc>
              <a:spcPct val="90000"/>
            </a:lnSpc>
            <a:spcBef>
              <a:spcPct val="0"/>
            </a:spcBef>
            <a:spcAft>
              <a:spcPct val="35000"/>
            </a:spcAft>
            <a:buNone/>
          </a:pPr>
          <a:r>
            <a:rPr lang="ro-RO" sz="2000" b="1" kern="1200" dirty="0">
              <a:solidFill>
                <a:srgbClr val="002060"/>
              </a:solidFill>
              <a:latin typeface="+mj-lt"/>
            </a:rPr>
            <a:t>- extra time</a:t>
          </a:r>
          <a:endParaRPr lang="en-US" sz="2000" b="1" kern="1200" dirty="0">
            <a:solidFill>
              <a:srgbClr val="002060"/>
            </a:solidFill>
            <a:latin typeface="+mj-lt"/>
          </a:endParaRPr>
        </a:p>
        <a:p>
          <a:pPr marL="0" lvl="0" indent="0" algn="ctr" defTabSz="711200">
            <a:lnSpc>
              <a:spcPct val="90000"/>
            </a:lnSpc>
            <a:spcBef>
              <a:spcPct val="0"/>
            </a:spcBef>
            <a:spcAft>
              <a:spcPct val="35000"/>
            </a:spcAft>
            <a:buNone/>
          </a:pPr>
          <a:r>
            <a:rPr lang="en-US" sz="2000" b="1" kern="1200" dirty="0">
              <a:solidFill>
                <a:srgbClr val="002060"/>
              </a:solidFill>
              <a:latin typeface="+mj-lt"/>
            </a:rPr>
            <a:t>- less work</a:t>
          </a:r>
          <a:endParaRPr lang="ro-RO" sz="2000" b="1" kern="1200" dirty="0">
            <a:solidFill>
              <a:srgbClr val="002060"/>
            </a:solidFill>
            <a:latin typeface="+mj-lt"/>
          </a:endParaRPr>
        </a:p>
        <a:p>
          <a:pPr marL="0" lvl="0" indent="0" algn="ctr" defTabSz="711200">
            <a:lnSpc>
              <a:spcPct val="90000"/>
            </a:lnSpc>
            <a:spcBef>
              <a:spcPct val="0"/>
            </a:spcBef>
            <a:spcAft>
              <a:spcPct val="35000"/>
            </a:spcAft>
            <a:buNone/>
          </a:pPr>
          <a:r>
            <a:rPr lang="ro-RO" sz="2000" b="1" kern="1200" dirty="0">
              <a:solidFill>
                <a:srgbClr val="002060"/>
              </a:solidFill>
              <a:latin typeface="+mj-lt"/>
            </a:rPr>
            <a:t>- visual aids</a:t>
          </a:r>
        </a:p>
        <a:p>
          <a:pPr marL="0" lvl="0" indent="0" algn="ctr" defTabSz="711200">
            <a:lnSpc>
              <a:spcPct val="90000"/>
            </a:lnSpc>
            <a:spcBef>
              <a:spcPct val="0"/>
            </a:spcBef>
            <a:spcAft>
              <a:spcPct val="35000"/>
            </a:spcAft>
            <a:buNone/>
          </a:pPr>
          <a:r>
            <a:rPr lang="ro-RO" sz="2000" b="1" kern="1200" dirty="0">
              <a:solidFill>
                <a:srgbClr val="002060"/>
              </a:solidFill>
              <a:latin typeface="+mj-lt"/>
            </a:rPr>
            <a:t>-peer tutoring – group work</a:t>
          </a:r>
        </a:p>
        <a:p>
          <a:pPr marL="0" lvl="0" indent="0" algn="ctr" defTabSz="711200">
            <a:lnSpc>
              <a:spcPct val="90000"/>
            </a:lnSpc>
            <a:spcBef>
              <a:spcPct val="0"/>
            </a:spcBef>
            <a:spcAft>
              <a:spcPct val="35000"/>
            </a:spcAft>
            <a:buNone/>
          </a:pPr>
          <a:r>
            <a:rPr lang="ro-RO" sz="2000" b="1" kern="1200" dirty="0">
              <a:solidFill>
                <a:srgbClr val="002060"/>
              </a:solidFill>
              <a:latin typeface="+mj-lt"/>
            </a:rPr>
            <a:t>-simplified tests to account for learning difficulties</a:t>
          </a:r>
        </a:p>
        <a:p>
          <a:pPr marL="0" lvl="0" indent="0" algn="ctr" defTabSz="711200">
            <a:lnSpc>
              <a:spcPct val="90000"/>
            </a:lnSpc>
            <a:spcBef>
              <a:spcPct val="0"/>
            </a:spcBef>
            <a:spcAft>
              <a:spcPct val="35000"/>
            </a:spcAft>
            <a:buNone/>
          </a:pPr>
          <a:endParaRPr lang="ro-RO" sz="1200" kern="1200" dirty="0"/>
        </a:p>
        <a:p>
          <a:pPr marL="0" lvl="0" indent="0" algn="ctr" defTabSz="711200">
            <a:lnSpc>
              <a:spcPct val="90000"/>
            </a:lnSpc>
            <a:spcBef>
              <a:spcPct val="0"/>
            </a:spcBef>
            <a:spcAft>
              <a:spcPct val="35000"/>
            </a:spcAft>
            <a:buNone/>
          </a:pPr>
          <a:endParaRPr lang="ro-RO" sz="1200" kern="1200" dirty="0"/>
        </a:p>
        <a:p>
          <a:pPr marL="0" lvl="0" indent="0" algn="ctr" defTabSz="711200">
            <a:lnSpc>
              <a:spcPct val="90000"/>
            </a:lnSpc>
            <a:spcBef>
              <a:spcPct val="0"/>
            </a:spcBef>
            <a:spcAft>
              <a:spcPct val="35000"/>
            </a:spcAft>
            <a:buNone/>
          </a:pPr>
          <a:endParaRPr lang="ro-RO" sz="1200" kern="1200" dirty="0"/>
        </a:p>
      </dsp:txBody>
      <dsp:txXfrm>
        <a:off x="409358" y="348415"/>
        <a:ext cx="3611725" cy="3183963"/>
      </dsp:txXfrm>
    </dsp:sp>
    <dsp:sp modelId="{2A061652-E1EB-4FA8-BA14-41CDF6351B21}">
      <dsp:nvSpPr>
        <dsp:cNvPr id="0" name=""/>
        <dsp:cNvSpPr/>
      </dsp:nvSpPr>
      <dsp:spPr>
        <a:xfrm>
          <a:off x="4248468" y="288039"/>
          <a:ext cx="3649524" cy="3322996"/>
        </a:xfrm>
        <a:prstGeom prst="roundRect">
          <a:avLst>
            <a:gd name="adj" fmla="val 10000"/>
          </a:avLst>
        </a:prstGeom>
        <a:solidFill>
          <a:schemeClr val="accent4">
            <a:lumMod val="60000"/>
            <a:lumOff val="40000"/>
            <a:alpha val="9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endParaRPr lang="en-US" sz="2400" b="1" u="sng" kern="1200" dirty="0">
            <a:solidFill>
              <a:srgbClr val="000000"/>
            </a:solidFill>
            <a:latin typeface="+mj-lt"/>
            <a:cs typeface="Arial" pitchFamily="34" charset="0"/>
          </a:endParaRPr>
        </a:p>
        <a:p>
          <a:pPr marL="0" lvl="0" indent="0" algn="ctr" defTabSz="1066800">
            <a:lnSpc>
              <a:spcPct val="90000"/>
            </a:lnSpc>
            <a:spcBef>
              <a:spcPct val="0"/>
            </a:spcBef>
            <a:spcAft>
              <a:spcPct val="35000"/>
            </a:spcAft>
            <a:buNone/>
          </a:pPr>
          <a:r>
            <a:rPr lang="en-US" sz="2400" b="1" u="none" kern="1200" dirty="0">
              <a:solidFill>
                <a:srgbClr val="002060"/>
              </a:solidFill>
              <a:latin typeface="+mj-lt"/>
              <a:cs typeface="Arial" pitchFamily="34" charset="0"/>
            </a:rPr>
            <a:t>P</a:t>
          </a:r>
          <a:r>
            <a:rPr kumimoji="0" lang="en-US" sz="2400" b="1" i="0" u="none" strike="noStrike" kern="1200" cap="none" normalizeH="0" baseline="0" dirty="0">
              <a:ln>
                <a:noFill/>
              </a:ln>
              <a:solidFill>
                <a:srgbClr val="002060"/>
              </a:solidFill>
              <a:effectLst/>
              <a:latin typeface="+mj-lt"/>
              <a:cs typeface="Arial" pitchFamily="34" charset="0"/>
            </a:rPr>
            <a:t>ersonalized methods</a:t>
          </a:r>
          <a:endParaRPr lang="ro-RO" sz="2400" b="1" u="none" kern="1200" dirty="0">
            <a:solidFill>
              <a:srgbClr val="002060"/>
            </a:solidFill>
            <a:latin typeface="+mj-lt"/>
          </a:endParaRPr>
        </a:p>
        <a:p>
          <a:pPr marL="0" lvl="0" indent="0" algn="ctr" defTabSz="1066800">
            <a:lnSpc>
              <a:spcPct val="90000"/>
            </a:lnSpc>
            <a:spcBef>
              <a:spcPct val="0"/>
            </a:spcBef>
            <a:spcAft>
              <a:spcPct val="35000"/>
            </a:spcAft>
            <a:buNone/>
          </a:pPr>
          <a:r>
            <a:rPr lang="ro-RO" sz="2000" b="1" kern="1200" dirty="0">
              <a:solidFill>
                <a:srgbClr val="002060"/>
              </a:solidFill>
              <a:latin typeface="+mj-lt"/>
            </a:rPr>
            <a:t>-copying from the board</a:t>
          </a:r>
        </a:p>
        <a:p>
          <a:pPr marL="0" lvl="0" indent="0" algn="ctr" defTabSz="1066800">
            <a:lnSpc>
              <a:spcPct val="90000"/>
            </a:lnSpc>
            <a:spcBef>
              <a:spcPct val="0"/>
            </a:spcBef>
            <a:spcAft>
              <a:spcPct val="35000"/>
            </a:spcAft>
            <a:buNone/>
          </a:pPr>
          <a:r>
            <a:rPr lang="ro-RO" sz="2000" b="1" kern="1200" dirty="0">
              <a:solidFill>
                <a:srgbClr val="002060"/>
              </a:solidFill>
              <a:latin typeface="+mj-lt"/>
            </a:rPr>
            <a:t>-notes taking</a:t>
          </a:r>
        </a:p>
        <a:p>
          <a:pPr marL="0" lvl="0" indent="0" algn="ctr" defTabSz="1066800">
            <a:lnSpc>
              <a:spcPct val="90000"/>
            </a:lnSpc>
            <a:spcBef>
              <a:spcPct val="0"/>
            </a:spcBef>
            <a:spcAft>
              <a:spcPct val="35000"/>
            </a:spcAft>
            <a:buNone/>
          </a:pPr>
          <a:r>
            <a:rPr lang="ro-RO" sz="2000" b="1" kern="1200" dirty="0">
              <a:solidFill>
                <a:srgbClr val="002060"/>
              </a:solidFill>
              <a:latin typeface="+mj-lt"/>
            </a:rPr>
            <a:t>-spelling </a:t>
          </a:r>
          <a:r>
            <a:rPr lang="en-US" sz="2000" b="1" kern="1200" dirty="0">
              <a:solidFill>
                <a:srgbClr val="002060"/>
              </a:solidFill>
              <a:latin typeface="+mj-lt"/>
            </a:rPr>
            <a:t>or agreement </a:t>
          </a:r>
          <a:r>
            <a:rPr lang="ro-RO" sz="2000" b="1" kern="1200" dirty="0">
              <a:solidFill>
                <a:srgbClr val="002060"/>
              </a:solidFill>
              <a:latin typeface="+mj-lt"/>
            </a:rPr>
            <a:t>mistakes won`t be </a:t>
          </a:r>
        </a:p>
        <a:p>
          <a:pPr marL="0" lvl="0" indent="0" algn="ctr" defTabSz="1066800">
            <a:lnSpc>
              <a:spcPct val="90000"/>
            </a:lnSpc>
            <a:spcBef>
              <a:spcPct val="0"/>
            </a:spcBef>
            <a:spcAft>
              <a:spcPct val="35000"/>
            </a:spcAft>
            <a:buNone/>
          </a:pPr>
          <a:r>
            <a:rPr lang="ro-RO" sz="2000" b="1" kern="1200" dirty="0">
              <a:solidFill>
                <a:srgbClr val="002060"/>
              </a:solidFill>
              <a:latin typeface="+mj-lt"/>
            </a:rPr>
            <a:t>considered</a:t>
          </a:r>
        </a:p>
        <a:p>
          <a:pPr marL="0" lvl="0" indent="0" algn="ctr" defTabSz="1066800">
            <a:lnSpc>
              <a:spcPct val="90000"/>
            </a:lnSpc>
            <a:spcBef>
              <a:spcPct val="0"/>
            </a:spcBef>
            <a:spcAft>
              <a:spcPct val="35000"/>
            </a:spcAft>
            <a:buNone/>
          </a:pPr>
          <a:endParaRPr lang="ro-RO" sz="1300" kern="1200" dirty="0"/>
        </a:p>
      </dsp:txBody>
      <dsp:txXfrm>
        <a:off x="4345795" y="385366"/>
        <a:ext cx="3454870" cy="312834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D35083A-F93E-4BFC-804D-86769E759CF0}" type="datetimeFigureOut">
              <a:rPr lang="ro-RO" smtClean="0"/>
              <a:pPr/>
              <a:t>12.12.2022</a:t>
            </a:fld>
            <a:endParaRPr lang="ro-RO"/>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o-RO"/>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6EC68BC-136F-4032-BF7D-17C04BAE2949}" type="slidenum">
              <a:rPr lang="ro-RO" smtClean="0"/>
              <a:pPr/>
              <a:t>‹#›</a:t>
            </a:fld>
            <a:endParaRPr lang="ro-RO"/>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163A5E-FCAF-4569-A90F-95A26BE09E8E}" type="datetimeFigureOut">
              <a:rPr lang="ro-RO" smtClean="0"/>
              <a:pPr/>
              <a:t>12.12.2022</a:t>
            </a:fld>
            <a:endParaRPr lang="ro-RO"/>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F4749C-4F67-4B2A-8F2F-4217D94361B3}" type="slidenum">
              <a:rPr lang="ro-RO" smtClean="0"/>
              <a:pPr/>
              <a:t>‹#›</a:t>
            </a:fld>
            <a:endParaRPr lang="ro-R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F4749C-4F67-4B2A-8F2F-4217D94361B3}" type="slidenum">
              <a:rPr lang="ro-RO" smtClean="0"/>
              <a:pPr/>
              <a:t>38</a:t>
            </a:fld>
            <a:endParaRPr lang="ro-RO"/>
          </a:p>
        </p:txBody>
      </p:sp>
    </p:spTree>
    <p:extLst>
      <p:ext uri="{BB962C8B-B14F-4D97-AF65-F5344CB8AC3E}">
        <p14:creationId xmlns:p14="http://schemas.microsoft.com/office/powerpoint/2010/main" val="2519997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19" name="Footer Placeholder 18"/>
          <p:cNvSpPr>
            <a:spLocks noGrp="1"/>
          </p:cNvSpPr>
          <p:nvPr>
            <p:ph type="ftr" sz="quarter" idx="11"/>
          </p:nvPr>
        </p:nvSpPr>
        <p:spPr/>
        <p:txBody>
          <a:bodyPr/>
          <a:lstStyle/>
          <a:p>
            <a:endParaRPr lang="ro-RO"/>
          </a:p>
        </p:txBody>
      </p:sp>
      <p:sp>
        <p:nvSpPr>
          <p:cNvPr id="27" name="Slide Number Placeholder 26"/>
          <p:cNvSpPr>
            <a:spLocks noGrp="1"/>
          </p:cNvSpPr>
          <p:nvPr>
            <p:ph type="sldNum" sz="quarter" idx="12"/>
          </p:nvPr>
        </p:nvSpPr>
        <p:spPr/>
        <p:txBody>
          <a:bodyPr/>
          <a:lstStyle/>
          <a:p>
            <a:fld id="{FD8D6977-4DA1-4C9E-831B-3BF069D85E19}" type="slidenum">
              <a:rPr lang="ro-RO" smtClean="0"/>
              <a:pPr/>
              <a:t>‹#›</a:t>
            </a:fld>
            <a:endParaRPr lang="ro-RO"/>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D8D6977-4DA1-4C9E-831B-3BF069D85E19}" type="slidenum">
              <a:rPr lang="ro-RO" smtClean="0"/>
              <a:pPr/>
              <a:t>‹#›</a:t>
            </a:fld>
            <a:endParaRPr lang="ro-R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D8D6977-4DA1-4C9E-831B-3BF069D85E19}" type="slidenum">
              <a:rPr lang="ro-RO" smtClean="0"/>
              <a:pPr/>
              <a:t>‹#›</a:t>
            </a:fld>
            <a:endParaRPr lang="ro-RO"/>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FD8D6977-4DA1-4C9E-831B-3BF069D85E19}" type="slidenum">
              <a:rPr lang="ro-RO" smtClean="0"/>
              <a:pPr/>
              <a:t>‹#›</a:t>
            </a:fld>
            <a:endParaRPr lang="ro-R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FD8D6977-4DA1-4C9E-831B-3BF069D85E19}" type="slidenum">
              <a:rPr lang="ro-RO" smtClean="0"/>
              <a:pPr/>
              <a:t>‹#›</a:t>
            </a:fld>
            <a:endParaRPr lang="ro-R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FD8D6977-4DA1-4C9E-831B-3BF069D85E19}" type="slidenum">
              <a:rPr lang="ro-RO" smtClean="0"/>
              <a:pPr/>
              <a:t>‹#›</a:t>
            </a:fld>
            <a:endParaRPr lang="ro-R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FD8D6977-4DA1-4C9E-831B-3BF069D85E19}" type="slidenum">
              <a:rPr lang="ro-RO" smtClean="0"/>
              <a:pPr/>
              <a:t>‹#›</a:t>
            </a:fld>
            <a:endParaRPr lang="ro-R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FD8D6977-4DA1-4C9E-831B-3BF069D85E19}" type="slidenum">
              <a:rPr lang="ro-RO" smtClean="0"/>
              <a:pPr/>
              <a:t>‹#›</a:t>
            </a:fld>
            <a:endParaRPr lang="ro-R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a:xfrm>
            <a:off x="8077200" y="6356350"/>
            <a:ext cx="609600" cy="365125"/>
          </a:xfrm>
        </p:spPr>
        <p:txBody>
          <a:bodyPr/>
          <a:lstStyle/>
          <a:p>
            <a:fld id="{FD8D6977-4DA1-4C9E-831B-3BF069D85E19}" type="slidenum">
              <a:rPr lang="ro-RO" smtClean="0"/>
              <a:pPr/>
              <a:t>‹#›</a:t>
            </a:fld>
            <a:endParaRPr lang="ro-RO"/>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D8D6977-4DA1-4C9E-831B-3BF069D85E19}" type="slidenum">
              <a:rPr lang="ro-RO" smtClean="0"/>
              <a:pPr/>
              <a:t>‹#›</a:t>
            </a:fld>
            <a:endParaRPr lang="ro-R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2E2EBB2-DC13-4E7D-8D19-E940B342ADB4}" type="datetimeFigureOut">
              <a:rPr lang="ro-RO" smtClean="0"/>
              <a:pPr/>
              <a:t>12.12.2022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D8D6977-4DA1-4C9E-831B-3BF069D85E19}" type="slidenum">
              <a:rPr lang="ro-RO" smtClean="0"/>
              <a:pPr/>
              <a:t>‹#›</a:t>
            </a:fld>
            <a:endParaRPr lang="ro-R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2E2EBB2-DC13-4E7D-8D19-E940B342ADB4}" type="datetimeFigureOut">
              <a:rPr lang="ro-RO" smtClean="0"/>
              <a:pPr/>
              <a:t>12.12.2022</a:t>
            </a:fld>
            <a:endParaRPr lang="ro-RO"/>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o-RO"/>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D8D6977-4DA1-4C9E-831B-3BF069D85E19}" type="slidenum">
              <a:rPr lang="ro-RO" smtClean="0"/>
              <a:pPr/>
              <a:t>‹#›</a:t>
            </a:fld>
            <a:endParaRPr lang="ro-RO"/>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www.youtube.com/watch?v=4CPD8-_i1kc" TargetMode="External"/><Relationship Id="rId7" Type="http://schemas.openxmlformats.org/officeDocument/2006/relationships/hyperlink" Target="https://www.youtube.com/watch?v=i9YcYEhqYbc&amp;t=83s" TargetMode="External"/><Relationship Id="rId2" Type="http://schemas.openxmlformats.org/officeDocument/2006/relationships/hyperlink" Target="https://www.coe.int/en/web/common-european-framework-reference-languages/level-descriptions" TargetMode="External"/><Relationship Id="rId1" Type="http://schemas.openxmlformats.org/officeDocument/2006/relationships/slideLayout" Target="../slideLayouts/slideLayout2.xml"/><Relationship Id="rId6" Type="http://schemas.openxmlformats.org/officeDocument/2006/relationships/hyperlink" Target="https://www.cambridge.org/core/journals/aeronautical-journal/article/abs/traian-vuiaa-littleknown-pioneer/F2093BF1D14BE5FEEFD571F41759CD8B" TargetMode="External"/><Relationship Id="rId5" Type="http://schemas.openxmlformats.org/officeDocument/2006/relationships/hyperlink" Target="https://acad.ro/academica2002/rev2016/pag_acad2016_nr308_iun.pdf" TargetMode="External"/><Relationship Id="rId4" Type="http://schemas.openxmlformats.org/officeDocument/2006/relationships/hyperlink" Target="https://jurnalul.ro/calendar/traian-vuia-de-la-zmeie-de-hartie-la-aeroplane-621307.html"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www.edu.ro/sites/default/files/_fi%C8%99iere/Invatamant-Preuniversitar/2016/special/ORDIN%205574_2011_Ordin_si_Metodologie_servicii_sprijin_educa%C5%A3ional_tinerii_CES_integra%C8%9Bi_%C3%AEn_%C3%AEnv_de_mas%C4%83.pdf" TargetMode="External"/><Relationship Id="rId3" Type="http://schemas.openxmlformats.org/officeDocument/2006/relationships/hyperlink" Target="http://programe.ise.ro/Portals/1/Curriculum/2017-progr/19-Limba%20moderna1.pdf" TargetMode="External"/><Relationship Id="rId7" Type="http://schemas.openxmlformats.org/officeDocument/2006/relationships/hyperlink" Target="https://www.edu.ro/sites/default/files/fisiere%20articole/Strategie%20LLL.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ucv.ro/pdf/invatamant/educatie/grade_didactice/ENGLEZA-GRD.II.pdf" TargetMode="External"/><Relationship Id="rId5" Type="http://schemas.openxmlformats.org/officeDocument/2006/relationships/hyperlink" Target="https://moodle.usm.md/pluginfile.php/197167/mod_resource/content/1/limba_straina_curriculum_gimnaziu.pdf" TargetMode="External"/><Relationship Id="rId10" Type="http://schemas.openxmlformats.org/officeDocument/2006/relationships/image" Target="../media/image6.png"/><Relationship Id="rId4" Type="http://schemas.openxmlformats.org/officeDocument/2006/relationships/hyperlink" Target="https://www.ise.ro/wp-content/uploads/2015/12/Profilul-de-formare-al-absolventului_final.pdf" TargetMode="External"/><Relationship Id="rId9" Type="http://schemas.openxmlformats.org/officeDocument/2006/relationships/hyperlink" Target="https://www.edu.ro/sites/default/files/_fi%C8%99iere/Minister/2021/inv.preuniversitar/repere%20curriculum%20clasa%20a%20IX-a%202021%20-%202022/special/06_Engleza_IPS_Repere%20%20metodologice_cls_9.pdf"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54113" y="719710"/>
            <a:ext cx="7851648" cy="1025294"/>
          </a:xfrm>
        </p:spPr>
        <p:txBody>
          <a:bodyPr>
            <a:normAutofit/>
          </a:bodyPr>
          <a:lstStyle/>
          <a:p>
            <a:pPr algn="ctr"/>
            <a:r>
              <a:rPr lang="en-US" sz="2800" dirty="0">
                <a:solidFill>
                  <a:schemeClr val="tx2">
                    <a:lumMod val="25000"/>
                  </a:schemeClr>
                </a:solidFill>
                <a:latin typeface="Times New Roman" panose="02020603050405020304" pitchFamily="18" charset="0"/>
                <a:cs typeface="Times New Roman" panose="02020603050405020304" pitchFamily="18" charset="0"/>
              </a:rPr>
              <a:t>CLIL LESSONS ON SCIENCE </a:t>
            </a:r>
            <a:br>
              <a:rPr lang="en-US" sz="2800" dirty="0">
                <a:solidFill>
                  <a:schemeClr val="tx2">
                    <a:lumMod val="25000"/>
                  </a:schemeClr>
                </a:solidFill>
                <a:latin typeface="Times New Roman" panose="02020603050405020304" pitchFamily="18" charset="0"/>
                <a:cs typeface="Times New Roman" panose="02020603050405020304" pitchFamily="18" charset="0"/>
              </a:rPr>
            </a:br>
            <a:r>
              <a:rPr lang="en-US" sz="2800" dirty="0">
                <a:solidFill>
                  <a:schemeClr val="tx2">
                    <a:lumMod val="25000"/>
                  </a:schemeClr>
                </a:solidFill>
                <a:latin typeface="Times New Roman" panose="02020603050405020304" pitchFamily="18" charset="0"/>
                <a:cs typeface="Times New Roman" panose="02020603050405020304" pitchFamily="18" charset="0"/>
              </a:rPr>
              <a:t>AND PERSONAL DEVELOPMENT</a:t>
            </a:r>
            <a:endParaRPr lang="ro-RO" sz="2800" dirty="0">
              <a:solidFill>
                <a:schemeClr val="tx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640936" y="2381018"/>
            <a:ext cx="4665960" cy="2851540"/>
          </a:xfrm>
        </p:spPr>
        <p:txBody>
          <a:bodyPr>
            <a:normAutofit fontScale="85000" lnSpcReduction="20000"/>
          </a:bodyPr>
          <a:lstStyle/>
          <a:p>
            <a:pPr algn="just"/>
            <a:r>
              <a:rPr lang="ro-RO" sz="2000" b="1" dirty="0">
                <a:solidFill>
                  <a:schemeClr val="accent1">
                    <a:lumMod val="75000"/>
                  </a:schemeClr>
                </a:solidFill>
              </a:rPr>
              <a:t>   </a:t>
            </a:r>
            <a:endParaRPr lang="en-US" sz="2000" b="1" dirty="0">
              <a:solidFill>
                <a:schemeClr val="accent1">
                  <a:lumMod val="75000"/>
                </a:schemeClr>
              </a:solidFill>
            </a:endParaRPr>
          </a:p>
          <a:p>
            <a:pPr algn="just"/>
            <a:endParaRPr lang="en-US" sz="2400" b="1" dirty="0">
              <a:solidFill>
                <a:schemeClr val="accent1">
                  <a:lumMod val="75000"/>
                </a:schemeClr>
              </a:solidFill>
              <a:latin typeface="+mj-lt"/>
            </a:endParaRPr>
          </a:p>
          <a:p>
            <a:pPr algn="just"/>
            <a:endParaRPr lang="en-US" sz="2400" b="1" dirty="0">
              <a:solidFill>
                <a:schemeClr val="accent1">
                  <a:lumMod val="75000"/>
                </a:schemeClr>
              </a:solidFill>
              <a:latin typeface="+mj-lt"/>
            </a:endParaRPr>
          </a:p>
          <a:p>
            <a:pPr algn="ctr"/>
            <a:r>
              <a:rPr lang="en-US" sz="2400" b="1" dirty="0">
                <a:solidFill>
                  <a:schemeClr val="accent1">
                    <a:lumMod val="75000"/>
                  </a:schemeClr>
                </a:solidFill>
                <a:latin typeface="+mj-lt"/>
              </a:rPr>
              <a:t>    </a:t>
            </a:r>
            <a:r>
              <a:rPr lang="en-US" sz="2800" b="1" dirty="0">
                <a:solidFill>
                  <a:schemeClr val="accent1">
                    <a:lumMod val="75000"/>
                  </a:schemeClr>
                </a:solidFill>
                <a:latin typeface="+mj-lt"/>
              </a:rPr>
              <a:t>Unit 1: REACHING FOR THE SKY</a:t>
            </a:r>
          </a:p>
          <a:p>
            <a:pPr algn="ctr"/>
            <a:r>
              <a:rPr lang="ro-RO" sz="2800" b="1" dirty="0">
                <a:solidFill>
                  <a:schemeClr val="accent1">
                    <a:lumMod val="75000"/>
                  </a:schemeClr>
                </a:solidFill>
                <a:latin typeface="+mj-lt"/>
              </a:rPr>
              <a:t>   </a:t>
            </a:r>
            <a:r>
              <a:rPr lang="en-US" sz="2800" b="1" dirty="0">
                <a:solidFill>
                  <a:schemeClr val="accent1">
                    <a:lumMod val="75000"/>
                  </a:schemeClr>
                </a:solidFill>
                <a:latin typeface="+mj-lt"/>
              </a:rPr>
              <a:t>Unit 2: HEROES</a:t>
            </a:r>
          </a:p>
          <a:p>
            <a:pPr algn="just"/>
            <a:r>
              <a:rPr lang="ro-RO" sz="2800" b="1" dirty="0">
                <a:solidFill>
                  <a:schemeClr val="accent1">
                    <a:lumMod val="75000"/>
                  </a:schemeClr>
                </a:solidFill>
                <a:latin typeface="+mj-lt"/>
              </a:rPr>
              <a:t>  </a:t>
            </a:r>
            <a:r>
              <a:rPr lang="en-US" sz="2800" b="1" dirty="0">
                <a:solidFill>
                  <a:schemeClr val="accent1">
                    <a:lumMod val="75000"/>
                  </a:schemeClr>
                </a:solidFill>
                <a:latin typeface="+mj-lt"/>
              </a:rPr>
              <a:t> </a:t>
            </a:r>
          </a:p>
          <a:p>
            <a:pPr algn="just"/>
            <a:endParaRPr lang="en-US" sz="2400" b="1" dirty="0">
              <a:solidFill>
                <a:schemeClr val="accent1">
                  <a:lumMod val="75000"/>
                </a:schemeClr>
              </a:solidFill>
              <a:latin typeface="+mj-lt"/>
            </a:endParaRPr>
          </a:p>
          <a:p>
            <a:pPr algn="just"/>
            <a:endParaRPr lang="en-US" sz="2400" b="1" dirty="0">
              <a:solidFill>
                <a:schemeClr val="accent1">
                  <a:lumMod val="75000"/>
                </a:schemeClr>
              </a:solidFill>
              <a:latin typeface="+mj-lt"/>
            </a:endParaRPr>
          </a:p>
          <a:p>
            <a:pPr algn="just"/>
            <a:r>
              <a:rPr lang="en-US" sz="1700" b="1" dirty="0">
                <a:solidFill>
                  <a:srgbClr val="002060"/>
                </a:solidFill>
                <a:latin typeface="+mj-lt"/>
              </a:rPr>
              <a:t>     </a:t>
            </a:r>
            <a:endParaRPr lang="en-US" sz="2400" b="1" dirty="0">
              <a:solidFill>
                <a:schemeClr val="accent1">
                  <a:lumMod val="75000"/>
                </a:schemeClr>
              </a:solidFill>
              <a:latin typeface="+mj-lt"/>
            </a:endParaRPr>
          </a:p>
          <a:p>
            <a:pPr algn="just"/>
            <a:endParaRPr lang="en-US" sz="2400" b="1" dirty="0">
              <a:solidFill>
                <a:schemeClr val="accent1">
                  <a:lumMod val="75000"/>
                </a:schemeClr>
              </a:solidFill>
              <a:latin typeface="+mj-lt"/>
            </a:endParaRPr>
          </a:p>
          <a:p>
            <a:endParaRPr lang="en-US" dirty="0"/>
          </a:p>
          <a:p>
            <a:endParaRPr lang="ro-RO" dirty="0"/>
          </a:p>
        </p:txBody>
      </p:sp>
      <p:pic>
        <p:nvPicPr>
          <p:cNvPr id="4" name="Picture 3" descr="A picture containing text, vector graphics&#10;&#10;Description automatically generated">
            <a:extLst>
              <a:ext uri="{FF2B5EF4-FFF2-40B4-BE49-F238E27FC236}">
                <a16:creationId xmlns:a16="http://schemas.microsoft.com/office/drawing/2014/main" id="{8EA2F415-1636-468C-A237-EC90D2C0787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565" y="5321978"/>
            <a:ext cx="1075032" cy="1058363"/>
          </a:xfrm>
          <a:prstGeom prst="rect">
            <a:avLst/>
          </a:prstGeom>
        </p:spPr>
      </p:pic>
      <p:pic>
        <p:nvPicPr>
          <p:cNvPr id="5" name="Picture 4">
            <a:extLst>
              <a:ext uri="{FF2B5EF4-FFF2-40B4-BE49-F238E27FC236}">
                <a16:creationId xmlns:a16="http://schemas.microsoft.com/office/drawing/2014/main" id="{0B68C0C1-3B4D-4BDC-809D-E91A5DFF62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31949" y="5851160"/>
            <a:ext cx="5263522" cy="474884"/>
          </a:xfrm>
          <a:prstGeom prst="rect">
            <a:avLst/>
          </a:prstGeom>
        </p:spPr>
      </p:pic>
      <p:pic>
        <p:nvPicPr>
          <p:cNvPr id="6" name="Picture 5" descr="A picture containing text, sign&#10;&#10;Description automatically generated">
            <a:extLst>
              <a:ext uri="{FF2B5EF4-FFF2-40B4-BE49-F238E27FC236}">
                <a16:creationId xmlns:a16="http://schemas.microsoft.com/office/drawing/2014/main" id="{68A79ECE-9922-4E2E-8F2F-E63A8D5754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20823" y="5868573"/>
            <a:ext cx="1579117" cy="440057"/>
          </a:xfrm>
          <a:prstGeom prst="rect">
            <a:avLst/>
          </a:prstGeom>
        </p:spPr>
      </p:pic>
      <p:pic>
        <p:nvPicPr>
          <p:cNvPr id="9" name="Picture 8" descr="Word Art 6.jpeg"/>
          <p:cNvPicPr>
            <a:picLocks noChangeAspect="1"/>
          </p:cNvPicPr>
          <p:nvPr/>
        </p:nvPicPr>
        <p:blipFill>
          <a:blip r:embed="rId5"/>
          <a:stretch>
            <a:fillRect/>
          </a:stretch>
        </p:blipFill>
        <p:spPr>
          <a:xfrm>
            <a:off x="5429936" y="2056557"/>
            <a:ext cx="2928958" cy="350046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517974" y="3261177"/>
            <a:ext cx="8108052" cy="2352457"/>
          </a:xfrm>
        </p:spPr>
        <p:txBody>
          <a:bodyPr>
            <a:normAutofit/>
          </a:bodyPr>
          <a:lstStyle/>
          <a:p>
            <a:pPr algn="ctr" fontAlgn="base"/>
            <a:r>
              <a:rPr lang="ro-RO" sz="2400" dirty="0">
                <a:solidFill>
                  <a:srgbClr val="002060"/>
                </a:solidFill>
              </a:rPr>
              <a:t>The lessons </a:t>
            </a:r>
            <a:r>
              <a:rPr lang="en-US" sz="2400" dirty="0">
                <a:solidFill>
                  <a:srgbClr val="002060"/>
                </a:solidFill>
              </a:rPr>
              <a:t>further described </a:t>
            </a:r>
            <a:br>
              <a:rPr lang="en-US" sz="2400" dirty="0">
                <a:solidFill>
                  <a:srgbClr val="002060"/>
                </a:solidFill>
              </a:rPr>
            </a:br>
            <a:r>
              <a:rPr lang="ro-RO" sz="2400" dirty="0">
                <a:solidFill>
                  <a:srgbClr val="002060"/>
                </a:solidFill>
              </a:rPr>
              <a:t>are</a:t>
            </a:r>
            <a:r>
              <a:rPr lang="en-US" sz="2400" dirty="0">
                <a:solidFill>
                  <a:srgbClr val="002060"/>
                </a:solidFill>
              </a:rPr>
              <a:t> </a:t>
            </a:r>
            <a:r>
              <a:rPr lang="ro-RO" sz="2400" dirty="0">
                <a:solidFill>
                  <a:srgbClr val="002060"/>
                </a:solidFill>
              </a:rPr>
              <a:t>designed to teach students about</a:t>
            </a:r>
            <a:br>
              <a:rPr lang="ro-RO" sz="2400" dirty="0">
                <a:solidFill>
                  <a:srgbClr val="002060"/>
                </a:solidFill>
              </a:rPr>
            </a:br>
            <a:r>
              <a:rPr lang="ro-RO" sz="2400" dirty="0">
                <a:solidFill>
                  <a:srgbClr val="002060"/>
                </a:solidFill>
              </a:rPr>
              <a:t>role models, cultural heritage, </a:t>
            </a:r>
            <a:br>
              <a:rPr lang="ro-RO" sz="2400" dirty="0">
                <a:solidFill>
                  <a:srgbClr val="002060"/>
                </a:solidFill>
              </a:rPr>
            </a:br>
            <a:r>
              <a:rPr lang="ro-RO" sz="2400" dirty="0">
                <a:solidFill>
                  <a:srgbClr val="002060"/>
                </a:solidFill>
              </a:rPr>
              <a:t>science, personal development, inclusion and </a:t>
            </a:r>
            <a:br>
              <a:rPr lang="en-US" sz="2400" dirty="0">
                <a:solidFill>
                  <a:srgbClr val="002060"/>
                </a:solidFill>
              </a:rPr>
            </a:br>
            <a:r>
              <a:rPr lang="ro-RO" sz="2400" dirty="0">
                <a:solidFill>
                  <a:srgbClr val="002060"/>
                </a:solidFill>
              </a:rPr>
              <a:t>overcoming obstacles. </a:t>
            </a:r>
          </a:p>
        </p:txBody>
      </p:sp>
      <p:sp>
        <p:nvSpPr>
          <p:cNvPr id="3" name="Content Placeholder 2"/>
          <p:cNvSpPr>
            <a:spLocks noGrp="1"/>
          </p:cNvSpPr>
          <p:nvPr>
            <p:ph idx="1"/>
          </p:nvPr>
        </p:nvSpPr>
        <p:spPr>
          <a:xfrm>
            <a:off x="480060" y="1634350"/>
            <a:ext cx="8183880" cy="571504"/>
          </a:xfrm>
        </p:spPr>
        <p:txBody>
          <a:bodyPr>
            <a:normAutofit/>
          </a:bodyPr>
          <a:lstStyle/>
          <a:p>
            <a:pPr algn="ctr">
              <a:buNone/>
            </a:pPr>
            <a:r>
              <a:rPr lang="ro-RO" b="1" dirty="0">
                <a:solidFill>
                  <a:schemeClr val="tx2">
                    <a:lumMod val="75000"/>
                  </a:schemeClr>
                </a:solidFill>
                <a:latin typeface="Times New Roman" panose="02020603050405020304" pitchFamily="18" charset="0"/>
                <a:cs typeface="Times New Roman" panose="02020603050405020304" pitchFamily="18" charset="0"/>
              </a:rPr>
              <a:t>BRIEF DESCRIPTION OF THE LESSONS</a:t>
            </a:r>
          </a:p>
          <a:p>
            <a:pPr>
              <a:buNone/>
            </a:pPr>
            <a:endParaRPr lang="ro-RO" dirty="0"/>
          </a:p>
        </p:txBody>
      </p:sp>
      <p:sp>
        <p:nvSpPr>
          <p:cNvPr id="2" name="TextBox 1">
            <a:extLst>
              <a:ext uri="{FF2B5EF4-FFF2-40B4-BE49-F238E27FC236}">
                <a16:creationId xmlns:a16="http://schemas.microsoft.com/office/drawing/2014/main" id="{E1B74ED1-32C7-8225-BD81-0775243A70C8}"/>
              </a:ext>
            </a:extLst>
          </p:cNvPr>
          <p:cNvSpPr txBox="1"/>
          <p:nvPr/>
        </p:nvSpPr>
        <p:spPr>
          <a:xfrm>
            <a:off x="1187624" y="2440399"/>
            <a:ext cx="6768752" cy="1138773"/>
          </a:xfrm>
          <a:prstGeom prst="rect">
            <a:avLst/>
          </a:prstGeom>
          <a:noFill/>
        </p:spPr>
        <p:txBody>
          <a:bodyPr wrap="square" rtlCol="0">
            <a:spAutoFit/>
          </a:bodyPr>
          <a:lstStyle/>
          <a:p>
            <a:pPr algn="ctr"/>
            <a:r>
              <a:rPr kumimoji="0" lang="en-US" sz="3400" b="0" u="none" strike="noStrike" kern="1200" cap="none" spc="0" normalizeH="0" baseline="0" noProof="0" dirty="0">
                <a:ln>
                  <a:noFill/>
                </a:ln>
                <a:solidFill>
                  <a:srgbClr val="04617B"/>
                </a:solidFill>
                <a:effectLst/>
                <a:uLnTx/>
                <a:uFillTx/>
                <a:latin typeface="Brush Script MT" pitchFamily="66" charset="0"/>
                <a:ea typeface="+mj-ea"/>
                <a:cs typeface="+mj-cs"/>
              </a:rPr>
              <a:t>“Be the change you want to see in this world.” – Gandhi</a:t>
            </a:r>
            <a:endParaRPr lang="en-US" sz="3400" dirty="0"/>
          </a:p>
        </p:txBody>
      </p:sp>
      <p:pic>
        <p:nvPicPr>
          <p:cNvPr id="8" name="Picture 7" descr="A picture containing text, vector graphics&#10;&#10;Description automatically generated">
            <a:extLst>
              <a:ext uri="{FF2B5EF4-FFF2-40B4-BE49-F238E27FC236}">
                <a16:creationId xmlns:a16="http://schemas.microsoft.com/office/drawing/2014/main" id="{C1ABAEED-ACD3-0A69-E726-4FB9A80909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229600" cy="4643470"/>
          </a:xfrm>
        </p:spPr>
        <p:txBody>
          <a:bodyPr>
            <a:normAutofit/>
          </a:bodyPr>
          <a:lstStyle/>
          <a:p>
            <a:pPr marL="0" indent="0" algn="ctr">
              <a:buNone/>
            </a:pPr>
            <a:r>
              <a:rPr lang="ro-RO" b="1" dirty="0">
                <a:solidFill>
                  <a:schemeClr val="tx2">
                    <a:lumMod val="75000"/>
                  </a:schemeClr>
                </a:solidFill>
                <a:latin typeface="Times New Roman" panose="02020603050405020304" pitchFamily="18" charset="0"/>
                <a:cs typeface="Times New Roman" panose="02020603050405020304" pitchFamily="18" charset="0"/>
              </a:rPr>
              <a:t>SCHOOL CONTEXT</a:t>
            </a:r>
          </a:p>
          <a:p>
            <a:pPr>
              <a:buNone/>
            </a:pPr>
            <a:endParaRPr lang="ro-RO" dirty="0">
              <a:solidFill>
                <a:schemeClr val="accent3">
                  <a:lumMod val="75000"/>
                </a:schemeClr>
              </a:solidFill>
              <a:latin typeface="Algerian" pitchFamily="82" charset="0"/>
            </a:endParaRPr>
          </a:p>
          <a:p>
            <a:pPr algn="just">
              <a:buNone/>
            </a:pPr>
            <a:r>
              <a:rPr lang="en-US" dirty="0"/>
              <a:t>    </a:t>
            </a:r>
            <a:r>
              <a:rPr lang="ro-RO" sz="2400" dirty="0">
                <a:solidFill>
                  <a:srgbClr val="002060"/>
                </a:solidFill>
                <a:latin typeface="+mj-lt"/>
              </a:rPr>
              <a:t>The school is located in Timișoara, one of the biggest and most important cities in the </a:t>
            </a:r>
            <a:r>
              <a:rPr lang="en-US" sz="2400" dirty="0">
                <a:solidFill>
                  <a:srgbClr val="002060"/>
                </a:solidFill>
                <a:latin typeface="+mj-lt"/>
              </a:rPr>
              <a:t>W</a:t>
            </a:r>
            <a:r>
              <a:rPr lang="ro-RO" sz="2400" dirty="0">
                <a:solidFill>
                  <a:srgbClr val="002060"/>
                </a:solidFill>
                <a:latin typeface="+mj-lt"/>
              </a:rPr>
              <a:t>est of Romania, but in a small n</a:t>
            </a:r>
            <a:r>
              <a:rPr lang="en-US" sz="2400" dirty="0" err="1">
                <a:solidFill>
                  <a:srgbClr val="002060"/>
                </a:solidFill>
                <a:latin typeface="+mj-lt"/>
              </a:rPr>
              <a:t>eighbo</a:t>
            </a:r>
            <a:r>
              <a:rPr lang="ro-RO" sz="2400" dirty="0">
                <a:solidFill>
                  <a:srgbClr val="002060"/>
                </a:solidFill>
                <a:latin typeface="+mj-lt"/>
              </a:rPr>
              <a:t>urhoo</a:t>
            </a:r>
            <a:r>
              <a:rPr lang="en-US" sz="2400" dirty="0">
                <a:solidFill>
                  <a:srgbClr val="002060"/>
                </a:solidFill>
                <a:latin typeface="+mj-lt"/>
              </a:rPr>
              <a:t>d towards the outskirts of the city. It is among the first ten schools in the </a:t>
            </a:r>
            <a:r>
              <a:rPr lang="en-US" sz="2400" dirty="0" err="1">
                <a:solidFill>
                  <a:srgbClr val="002060"/>
                </a:solidFill>
                <a:latin typeface="+mj-lt"/>
              </a:rPr>
              <a:t>Timiș</a:t>
            </a:r>
            <a:r>
              <a:rPr lang="en-US" sz="2400" dirty="0">
                <a:solidFill>
                  <a:srgbClr val="002060"/>
                </a:solidFill>
                <a:latin typeface="+mj-lt"/>
              </a:rPr>
              <a:t> county </a:t>
            </a:r>
            <a:r>
              <a:rPr lang="ro-RO" sz="2400" dirty="0">
                <a:solidFill>
                  <a:srgbClr val="002060"/>
                </a:solidFill>
                <a:latin typeface="+mj-lt"/>
              </a:rPr>
              <a:t>as far as </a:t>
            </a:r>
            <a:r>
              <a:rPr lang="en-US" sz="2400" dirty="0">
                <a:solidFill>
                  <a:srgbClr val="002060"/>
                </a:solidFill>
                <a:latin typeface="+mj-lt"/>
              </a:rPr>
              <a:t> learning results and National Evaluation marks</a:t>
            </a:r>
            <a:r>
              <a:rPr lang="ro-RO" sz="2400" dirty="0">
                <a:solidFill>
                  <a:srgbClr val="002060"/>
                </a:solidFill>
                <a:latin typeface="+mj-lt"/>
              </a:rPr>
              <a:t> are concerned</a:t>
            </a:r>
            <a:r>
              <a:rPr lang="en-US" sz="2400" dirty="0">
                <a:solidFill>
                  <a:srgbClr val="002060"/>
                </a:solidFill>
                <a:latin typeface="+mj-lt"/>
              </a:rPr>
              <a:t>. The students are 6 to 15 years old and most of them have had very good results in learning English, many of them participating in </a:t>
            </a:r>
            <a:r>
              <a:rPr lang="en-US" sz="2400" dirty="0" err="1">
                <a:solidFill>
                  <a:srgbClr val="002060"/>
                </a:solidFill>
                <a:latin typeface="+mj-lt"/>
              </a:rPr>
              <a:t>competi</a:t>
            </a:r>
            <a:r>
              <a:rPr lang="ro-RO" sz="2400" dirty="0">
                <a:solidFill>
                  <a:srgbClr val="002060"/>
                </a:solidFill>
                <a:latin typeface="+mj-lt"/>
              </a:rPr>
              <a:t>t</a:t>
            </a:r>
            <a:r>
              <a:rPr lang="en-US" sz="2400" dirty="0">
                <a:solidFill>
                  <a:srgbClr val="002060"/>
                </a:solidFill>
                <a:latin typeface="+mj-lt"/>
              </a:rPr>
              <a:t>ion</a:t>
            </a:r>
            <a:r>
              <a:rPr lang="ro-RO" sz="2400" dirty="0">
                <a:solidFill>
                  <a:srgbClr val="002060"/>
                </a:solidFill>
                <a:latin typeface="+mj-lt"/>
              </a:rPr>
              <a:t>s </a:t>
            </a:r>
            <a:r>
              <a:rPr lang="en-US" sz="2400" dirty="0">
                <a:solidFill>
                  <a:srgbClr val="002060"/>
                </a:solidFill>
                <a:latin typeface="+mj-lt"/>
              </a:rPr>
              <a:t>and </a:t>
            </a:r>
            <a:r>
              <a:rPr lang="en-US" sz="2400" dirty="0" err="1">
                <a:solidFill>
                  <a:srgbClr val="002060"/>
                </a:solidFill>
                <a:latin typeface="+mj-lt"/>
              </a:rPr>
              <a:t>Cambri</a:t>
            </a:r>
            <a:r>
              <a:rPr lang="ro-RO" sz="2400" dirty="0">
                <a:solidFill>
                  <a:srgbClr val="002060"/>
                </a:solidFill>
                <a:latin typeface="+mj-lt"/>
              </a:rPr>
              <a:t>d</a:t>
            </a:r>
            <a:r>
              <a:rPr lang="en-US" sz="2400" dirty="0" err="1">
                <a:solidFill>
                  <a:srgbClr val="002060"/>
                </a:solidFill>
                <a:latin typeface="+mj-lt"/>
              </a:rPr>
              <a:t>ge</a:t>
            </a:r>
            <a:r>
              <a:rPr lang="en-US" sz="2400" dirty="0">
                <a:solidFill>
                  <a:srgbClr val="002060"/>
                </a:solidFill>
                <a:latin typeface="+mj-lt"/>
              </a:rPr>
              <a:t> examinations every year.</a:t>
            </a:r>
            <a:endParaRPr lang="ro-RO" sz="2400" dirty="0">
              <a:solidFill>
                <a:srgbClr val="002060"/>
              </a:solidFill>
              <a:latin typeface="+mj-lt"/>
            </a:endParaRPr>
          </a:p>
          <a:p>
            <a:pPr>
              <a:buNone/>
            </a:pPr>
            <a:endParaRPr lang="ro-RO" dirty="0"/>
          </a:p>
          <a:p>
            <a:endParaRPr lang="ro-RO" dirty="0"/>
          </a:p>
        </p:txBody>
      </p:sp>
      <p:pic>
        <p:nvPicPr>
          <p:cNvPr id="2" name="Picture 1" descr="A picture containing text, vector graphics&#10;&#10;Description automatically generated">
            <a:extLst>
              <a:ext uri="{FF2B5EF4-FFF2-40B4-BE49-F238E27FC236}">
                <a16:creationId xmlns:a16="http://schemas.microsoft.com/office/drawing/2014/main" id="{6F26D312-C943-3BD5-A637-DF940D38069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vector graphics&#10;&#10;Description automatically generated">
            <a:extLst>
              <a:ext uri="{FF2B5EF4-FFF2-40B4-BE49-F238E27FC236}">
                <a16:creationId xmlns:a16="http://schemas.microsoft.com/office/drawing/2014/main" id="{17A00B0E-22CD-19E8-262A-1FD57F6F4D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pic>
        <p:nvPicPr>
          <p:cNvPr id="3" name="Picture 2" descr="WhatsApp Image 2022-07-13 at 8.39.49 PM.jpeg">
            <a:extLst>
              <a:ext uri="{FF2B5EF4-FFF2-40B4-BE49-F238E27FC236}">
                <a16:creationId xmlns:a16="http://schemas.microsoft.com/office/drawing/2014/main" id="{3A997426-5EA6-ED21-B676-57A0325B4234}"/>
              </a:ext>
            </a:extLst>
          </p:cNvPr>
          <p:cNvPicPr/>
          <p:nvPr/>
        </p:nvPicPr>
        <p:blipFill>
          <a:blip r:embed="rId3" cstate="print"/>
          <a:stretch>
            <a:fillRect/>
          </a:stretch>
        </p:blipFill>
        <p:spPr>
          <a:xfrm>
            <a:off x="905503" y="3130056"/>
            <a:ext cx="2786082" cy="2286016"/>
          </a:xfrm>
          <a:prstGeom prst="rect">
            <a:avLst/>
          </a:prstGeom>
        </p:spPr>
      </p:pic>
      <p:sp>
        <p:nvSpPr>
          <p:cNvPr id="4" name="TextBox 3">
            <a:extLst>
              <a:ext uri="{FF2B5EF4-FFF2-40B4-BE49-F238E27FC236}">
                <a16:creationId xmlns:a16="http://schemas.microsoft.com/office/drawing/2014/main" id="{752C04E2-9FB4-DAD4-1B79-48F77AA4E250}"/>
              </a:ext>
            </a:extLst>
          </p:cNvPr>
          <p:cNvSpPr txBox="1"/>
          <p:nvPr/>
        </p:nvSpPr>
        <p:spPr>
          <a:xfrm>
            <a:off x="1547664" y="1268760"/>
            <a:ext cx="6552728" cy="830997"/>
          </a:xfrm>
          <a:prstGeom prst="rect">
            <a:avLst/>
          </a:prstGeom>
          <a:noFill/>
        </p:spPr>
        <p:txBody>
          <a:bodyPr wrap="square" rtlCol="0">
            <a:spAutoFit/>
          </a:bodyPr>
          <a:lstStyle/>
          <a:p>
            <a:pPr algn="ctr"/>
            <a:r>
              <a:rPr lang="en-US" sz="2400" b="1" dirty="0">
                <a:solidFill>
                  <a:schemeClr val="tx2">
                    <a:lumMod val="75000"/>
                  </a:schemeClr>
                </a:solidFill>
                <a:latin typeface="Times New Roman" panose="02020603050405020304" pitchFamily="18" charset="0"/>
                <a:cs typeface="Times New Roman" panose="02020603050405020304" pitchFamily="18" charset="0"/>
              </a:rPr>
              <a:t>THINGS TAKEN INTO ACCOUNT </a:t>
            </a:r>
          </a:p>
          <a:p>
            <a:pPr algn="ctr"/>
            <a:r>
              <a:rPr lang="en-US" sz="2400" b="1" dirty="0">
                <a:solidFill>
                  <a:schemeClr val="tx2">
                    <a:lumMod val="75000"/>
                  </a:schemeClr>
                </a:solidFill>
                <a:latin typeface="Times New Roman" panose="02020603050405020304" pitchFamily="18" charset="0"/>
                <a:cs typeface="Times New Roman" panose="02020603050405020304" pitchFamily="18" charset="0"/>
              </a:rPr>
              <a:t>FOR LESSON PLANS AND UNIT PLANNING</a:t>
            </a:r>
            <a:r>
              <a:rPr lang="en-US" b="1" dirty="0">
                <a:solidFill>
                  <a:schemeClr val="tx2">
                    <a:lumMod val="75000"/>
                  </a:schemeClr>
                </a:solidFill>
              </a:rPr>
              <a:t> </a:t>
            </a:r>
          </a:p>
        </p:txBody>
      </p:sp>
      <p:sp>
        <p:nvSpPr>
          <p:cNvPr id="7" name="TextBox 6">
            <a:extLst>
              <a:ext uri="{FF2B5EF4-FFF2-40B4-BE49-F238E27FC236}">
                <a16:creationId xmlns:a16="http://schemas.microsoft.com/office/drawing/2014/main" id="{104D03AE-B7A5-5636-320C-B83466CC875D}"/>
              </a:ext>
            </a:extLst>
          </p:cNvPr>
          <p:cNvSpPr txBox="1"/>
          <p:nvPr/>
        </p:nvSpPr>
        <p:spPr>
          <a:xfrm>
            <a:off x="3851920" y="2564904"/>
            <a:ext cx="4536504" cy="3416320"/>
          </a:xfrm>
          <a:prstGeom prst="rect">
            <a:avLst/>
          </a:prstGeom>
          <a:noFill/>
        </p:spPr>
        <p:txBody>
          <a:bodyPr wrap="square">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ro-RO" sz="2400" b="0" i="0" u="none" strike="noStrike" cap="none" normalizeH="0" baseline="0" dirty="0">
                <a:ln>
                  <a:noFill/>
                </a:ln>
                <a:solidFill>
                  <a:srgbClr val="002060"/>
                </a:solidFill>
                <a:effectLst/>
                <a:latin typeface="+mj-lt"/>
                <a:ea typeface="Calibri" pitchFamily="34" charset="0"/>
                <a:cs typeface="Times New Roman" pitchFamily="18" charset="0"/>
              </a:rPr>
              <a:t>●</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Learner’s needs: interests, age,</a:t>
            </a:r>
            <a:r>
              <a:rPr kumimoji="0" lang="en-US" sz="2400" b="0" i="0" u="none" strike="noStrike" cap="none" normalizeH="0" baseline="0" dirty="0">
                <a:ln>
                  <a:noFill/>
                </a:ln>
                <a:solidFill>
                  <a:srgbClr val="002060"/>
                </a:solidFill>
                <a:effectLst/>
                <a:latin typeface="+mj-lt"/>
                <a:ea typeface="Calibri" pitchFamily="34" charset="0"/>
                <a:cs typeface="Calibri" pitchFamily="34" charset="0"/>
              </a:rPr>
              <a:t>      </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background, langu</a:t>
            </a:r>
            <a:r>
              <a:rPr kumimoji="0" lang="en-US" sz="2400" b="0" i="0" u="none" strike="noStrike" cap="none" normalizeH="0" baseline="0" dirty="0">
                <a:ln>
                  <a:noFill/>
                </a:ln>
                <a:solidFill>
                  <a:srgbClr val="002060"/>
                </a:solidFill>
                <a:effectLst/>
                <a:latin typeface="+mj-lt"/>
                <a:ea typeface="Calibri" pitchFamily="34" charset="0"/>
                <a:cs typeface="Calibri" pitchFamily="34" charset="0"/>
              </a:rPr>
              <a:t>a</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ge level</a:t>
            </a:r>
            <a:endParaRPr kumimoji="0" lang="ro-RO" sz="2400" b="0" i="0" u="none" strike="noStrike" cap="none" normalizeH="0" baseline="0" dirty="0">
              <a:ln>
                <a:noFill/>
              </a:ln>
              <a:solidFill>
                <a:srgbClr val="002060"/>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o-RO" sz="2400" b="0" i="0" u="none" strike="noStrike" cap="none" normalizeH="0" baseline="0" dirty="0">
                <a:ln>
                  <a:noFill/>
                </a:ln>
                <a:solidFill>
                  <a:srgbClr val="002060"/>
                </a:solidFill>
                <a:effectLst/>
                <a:latin typeface="+mj-lt"/>
                <a:ea typeface="Calibri" pitchFamily="34" charset="0"/>
                <a:cs typeface="Times New Roman" pitchFamily="18" charset="0"/>
              </a:rPr>
              <a:t>●</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Learning style</a:t>
            </a:r>
            <a:r>
              <a:rPr kumimoji="0" lang="en-US" sz="2400" b="0" i="0" u="none" strike="noStrike" cap="none" normalizeH="0" baseline="0" dirty="0">
                <a:ln>
                  <a:noFill/>
                </a:ln>
                <a:solidFill>
                  <a:srgbClr val="002060"/>
                </a:solidFill>
                <a:effectLst/>
                <a:latin typeface="+mj-lt"/>
                <a:ea typeface="Calibri" pitchFamily="34" charset="0"/>
                <a:cs typeface="Calibri" pitchFamily="34" charset="0"/>
              </a:rPr>
              <a:t> </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 visual, auditory, </a:t>
            </a:r>
            <a:r>
              <a:rPr kumimoji="0" lang="en-US" sz="2400" b="0" i="0" u="none" strike="noStrike" cap="none" normalizeH="0" baseline="0" dirty="0">
                <a:ln>
                  <a:noFill/>
                </a:ln>
                <a:solidFill>
                  <a:srgbClr val="002060"/>
                </a:solidFill>
                <a:effectLst/>
                <a:latin typeface="+mj-lt"/>
                <a:ea typeface="Calibri" pitchFamily="34" charset="0"/>
                <a:cs typeface="Calibri" pitchFamily="34" charset="0"/>
              </a:rPr>
              <a:t>   </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kinesthetic</a:t>
            </a:r>
            <a:endParaRPr kumimoji="0" lang="ro-RO" sz="2400" b="0" i="0" u="none" strike="noStrike" cap="none" normalizeH="0" baseline="0" dirty="0">
              <a:ln>
                <a:noFill/>
              </a:ln>
              <a:solidFill>
                <a:srgbClr val="002060"/>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o-RO" sz="2400" b="0" i="0" u="none" strike="noStrike" cap="none" normalizeH="0" baseline="0" dirty="0">
                <a:ln>
                  <a:noFill/>
                </a:ln>
                <a:solidFill>
                  <a:srgbClr val="002060"/>
                </a:solidFill>
                <a:effectLst/>
                <a:latin typeface="+mj-lt"/>
                <a:ea typeface="Calibri" pitchFamily="34" charset="0"/>
                <a:cs typeface="Times New Roman" pitchFamily="18" charset="0"/>
              </a:rPr>
              <a:t>●</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Learner’s </a:t>
            </a:r>
            <a:r>
              <a:rPr kumimoji="0" lang="en-US" sz="2400" b="0" i="0" u="none" strike="noStrike" cap="none" normalizeH="0" baseline="0" dirty="0">
                <a:ln>
                  <a:noFill/>
                </a:ln>
                <a:solidFill>
                  <a:srgbClr val="002060"/>
                </a:solidFill>
                <a:effectLst/>
                <a:latin typeface="+mj-lt"/>
                <a:ea typeface="Calibri" pitchFamily="34" charset="0"/>
                <a:cs typeface="Calibri" pitchFamily="34" charset="0"/>
              </a:rPr>
              <a:t>reflection and </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feedback</a:t>
            </a:r>
            <a:endParaRPr kumimoji="0" lang="en-US" sz="2400" b="0" i="0" u="none" strike="noStrike" cap="none" normalizeH="0" baseline="0" dirty="0">
              <a:ln>
                <a:noFill/>
              </a:ln>
              <a:solidFill>
                <a:srgbClr val="002060"/>
              </a:solidFill>
              <a:effectLst/>
              <a:latin typeface="+mj-lt"/>
              <a:ea typeface="Trebuchet MS" pitchFamily="34" charset="0"/>
              <a:cs typeface="Trebuchet MS"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o-RO" sz="2400" b="0" i="0" u="none" strike="noStrike" cap="none" normalizeH="0" baseline="0" dirty="0">
                <a:ln>
                  <a:noFill/>
                </a:ln>
                <a:solidFill>
                  <a:srgbClr val="002060"/>
                </a:solidFill>
                <a:effectLst/>
                <a:latin typeface="+mj-lt"/>
                <a:ea typeface="Calibri" pitchFamily="34" charset="0"/>
                <a:cs typeface="Times New Roman" pitchFamily="18" charset="0"/>
              </a:rPr>
              <a:t>●</a:t>
            </a:r>
            <a:r>
              <a:rPr kumimoji="0" lang="ro-RO" sz="2400" b="0" i="0" u="none" strike="noStrike" cap="none" normalizeH="0" baseline="0" dirty="0">
                <a:ln>
                  <a:noFill/>
                </a:ln>
                <a:solidFill>
                  <a:srgbClr val="002060"/>
                </a:solidFill>
                <a:effectLst/>
                <a:latin typeface="+mj-lt"/>
                <a:ea typeface="Calibri" pitchFamily="34" charset="0"/>
                <a:cs typeface="Calibri" pitchFamily="34" charset="0"/>
              </a:rPr>
              <a:t>Environment and context</a:t>
            </a:r>
            <a:endParaRPr kumimoji="0" lang="en-US" sz="2400" b="0" i="0" u="none" strike="noStrike" cap="none" normalizeH="0" baseline="0" dirty="0">
              <a:ln>
                <a:noFill/>
              </a:ln>
              <a:solidFill>
                <a:srgbClr val="002060"/>
              </a:solidFill>
              <a:effectLst/>
              <a:latin typeface="+mj-lt"/>
              <a:ea typeface="Calibri" pitchFamily="34" charset="0"/>
              <a:cs typeface="Calibri"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o-RO" sz="2400" b="0" i="0" u="none" strike="noStrike" cap="none" normalizeH="0" baseline="0" dirty="0">
                <a:ln>
                  <a:noFill/>
                </a:ln>
                <a:solidFill>
                  <a:srgbClr val="002060"/>
                </a:solidFill>
                <a:effectLst/>
                <a:latin typeface="+mj-lt"/>
                <a:ea typeface="Calibri" pitchFamily="34" charset="0"/>
                <a:cs typeface="Times New Roman" pitchFamily="18" charset="0"/>
              </a:rPr>
              <a:t>●</a:t>
            </a:r>
            <a:r>
              <a:rPr lang="en-US" sz="2400" dirty="0">
                <a:solidFill>
                  <a:srgbClr val="002060"/>
                </a:solidFill>
                <a:latin typeface="+mj-lt"/>
                <a:ea typeface="Trebuchet MS" pitchFamily="34" charset="0"/>
                <a:cs typeface="Calibri" pitchFamily="34" charset="0"/>
              </a:rPr>
              <a:t>National curriculum</a:t>
            </a:r>
          </a:p>
          <a:p>
            <a:pPr marL="0" marR="0" lvl="0" indent="0" defTabSz="914400" rtl="0" eaLnBrk="0" fontAlgn="base" latinLnBrk="0" hangingPunct="0">
              <a:lnSpc>
                <a:spcPct val="100000"/>
              </a:lnSpc>
              <a:spcBef>
                <a:spcPct val="0"/>
              </a:spcBef>
              <a:spcAft>
                <a:spcPct val="0"/>
              </a:spcAft>
              <a:buClrTx/>
              <a:buSzTx/>
              <a:buFontTx/>
              <a:buNone/>
              <a:tabLst/>
            </a:pPr>
            <a:r>
              <a:rPr kumimoji="0" lang="ro-RO" sz="2400" b="0" i="0" u="none" strike="noStrike" cap="none" normalizeH="0" baseline="0" dirty="0">
                <a:ln>
                  <a:noFill/>
                </a:ln>
                <a:solidFill>
                  <a:srgbClr val="002060"/>
                </a:solidFill>
                <a:effectLst/>
                <a:latin typeface="+mj-lt"/>
                <a:ea typeface="Calibri" pitchFamily="34" charset="0"/>
                <a:cs typeface="Times New Roman" pitchFamily="18" charset="0"/>
              </a:rPr>
              <a:t>●</a:t>
            </a:r>
            <a:r>
              <a:rPr kumimoji="0" lang="en-US" sz="2400" b="0" i="0" strike="noStrike" cap="none" normalizeH="0" baseline="0" dirty="0">
                <a:ln>
                  <a:noFill/>
                </a:ln>
                <a:solidFill>
                  <a:srgbClr val="002060"/>
                </a:solidFill>
                <a:effectLst/>
                <a:latin typeface="+mj-lt"/>
                <a:ea typeface="Calibri" pitchFamily="34" charset="0"/>
                <a:cs typeface="Times New Roman" pitchFamily="18" charset="0"/>
              </a:rPr>
              <a:t>Principle of integration and acceptance</a:t>
            </a:r>
            <a:endParaRPr kumimoji="0" lang="en-US" sz="2400" b="0" i="0" strike="noStrike" cap="none" normalizeH="0" baseline="0" dirty="0">
              <a:ln>
                <a:noFill/>
              </a:ln>
              <a:solidFill>
                <a:srgbClr val="002060"/>
              </a:solidFill>
              <a:effectLst/>
              <a:latin typeface="+mj-lt"/>
              <a:ea typeface="Trebuchet MS" pitchFamily="34" charset="0"/>
              <a:cs typeface="Trebuchet MS" pitchFamily="34" charset="0"/>
            </a:endParaRPr>
          </a:p>
        </p:txBody>
      </p:sp>
    </p:spTree>
    <p:extLst>
      <p:ext uri="{BB962C8B-B14F-4D97-AF65-F5344CB8AC3E}">
        <p14:creationId xmlns:p14="http://schemas.microsoft.com/office/powerpoint/2010/main" val="277361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492896"/>
            <a:ext cx="7920880" cy="4534866"/>
          </a:xfrm>
        </p:spPr>
        <p:txBody>
          <a:bodyPr>
            <a:normAutofit fontScale="90000"/>
          </a:bodyPr>
          <a:lstStyle/>
          <a:p>
            <a:r>
              <a:rPr lang="ro-RO" sz="2200" dirty="0">
                <a:solidFill>
                  <a:srgbClr val="002060"/>
                </a:solidFill>
              </a:rPr>
              <a:t>• Class: Forth class of lower secondary school, 8th grade</a:t>
            </a:r>
            <a:br>
              <a:rPr lang="ro-RO" sz="2200" dirty="0">
                <a:solidFill>
                  <a:srgbClr val="002060"/>
                </a:solidFill>
              </a:rPr>
            </a:br>
            <a:r>
              <a:rPr lang="ro-RO" sz="2200" dirty="0">
                <a:solidFill>
                  <a:srgbClr val="002060"/>
                </a:solidFill>
              </a:rPr>
              <a:t>• Age: 13/14</a:t>
            </a:r>
            <a:br>
              <a:rPr lang="ro-RO" sz="2200" dirty="0">
                <a:solidFill>
                  <a:srgbClr val="002060"/>
                </a:solidFill>
              </a:rPr>
            </a:br>
            <a:r>
              <a:rPr lang="ro-RO" sz="2200" dirty="0">
                <a:solidFill>
                  <a:srgbClr val="002060"/>
                </a:solidFill>
              </a:rPr>
              <a:t>• Number of students: 25</a:t>
            </a:r>
            <a:br>
              <a:rPr lang="ro-RO" sz="2200" dirty="0">
                <a:solidFill>
                  <a:srgbClr val="002060"/>
                </a:solidFill>
              </a:rPr>
            </a:br>
            <a:r>
              <a:rPr lang="ro-RO" sz="2200" dirty="0">
                <a:solidFill>
                  <a:srgbClr val="002060"/>
                </a:solidFill>
              </a:rPr>
              <a:t>• The class is </a:t>
            </a:r>
            <a:r>
              <a:rPr lang="en-US" sz="2200" dirty="0">
                <a:solidFill>
                  <a:srgbClr val="002060"/>
                </a:solidFill>
              </a:rPr>
              <a:t>made up</a:t>
            </a:r>
            <a:r>
              <a:rPr lang="ro-RO" sz="2200" dirty="0">
                <a:solidFill>
                  <a:srgbClr val="002060"/>
                </a:solidFill>
              </a:rPr>
              <a:t> of students with mixed abilities, some of whom lack motivation</a:t>
            </a:r>
            <a:r>
              <a:rPr lang="en-US" sz="2200" dirty="0">
                <a:solidFill>
                  <a:srgbClr val="002060"/>
                </a:solidFill>
              </a:rPr>
              <a:t>), others with excessive energy and very intelligent,</a:t>
            </a:r>
            <a:br>
              <a:rPr lang="ro-RO" sz="2200" dirty="0">
                <a:solidFill>
                  <a:srgbClr val="002060"/>
                </a:solidFill>
              </a:rPr>
            </a:br>
            <a:r>
              <a:rPr lang="ro-RO" sz="2200" dirty="0">
                <a:solidFill>
                  <a:srgbClr val="002060"/>
                </a:solidFill>
              </a:rPr>
              <a:t>one with special needs (CES)</a:t>
            </a:r>
            <a:r>
              <a:rPr lang="en-US" sz="2200" dirty="0">
                <a:solidFill>
                  <a:srgbClr val="002060"/>
                </a:solidFill>
              </a:rPr>
              <a:t>.</a:t>
            </a:r>
            <a:br>
              <a:rPr lang="en-US" sz="2200" dirty="0">
                <a:solidFill>
                  <a:srgbClr val="002060"/>
                </a:solidFill>
              </a:rPr>
            </a:br>
            <a:r>
              <a:rPr lang="ro-RO" sz="2200" dirty="0">
                <a:solidFill>
                  <a:srgbClr val="002060"/>
                </a:solidFill>
              </a:rPr>
              <a:t> </a:t>
            </a:r>
            <a:r>
              <a:rPr lang="en-US" sz="2200" dirty="0">
                <a:solidFill>
                  <a:srgbClr val="002060"/>
                </a:solidFill>
              </a:rPr>
              <a:t>  </a:t>
            </a:r>
            <a:r>
              <a:rPr lang="ro-RO" sz="2200" dirty="0">
                <a:solidFill>
                  <a:srgbClr val="002060"/>
                </a:solidFill>
              </a:rPr>
              <a:t>Therefore, after a needs analysis through observation, reports, councelling, feed-back forms and open discussions showing the need to motivate, balance abilities in pair and team work, or provide </a:t>
            </a:r>
            <a:r>
              <a:rPr lang="en-US" sz="2200" dirty="0">
                <a:solidFill>
                  <a:srgbClr val="002060"/>
                </a:solidFill>
              </a:rPr>
              <a:t>ways to </a:t>
            </a:r>
            <a:r>
              <a:rPr lang="ro-RO" sz="2200" dirty="0">
                <a:solidFill>
                  <a:srgbClr val="002060"/>
                </a:solidFill>
              </a:rPr>
              <a:t>compensat</a:t>
            </a:r>
            <a:r>
              <a:rPr lang="en-US" sz="2200" dirty="0">
                <a:solidFill>
                  <a:srgbClr val="002060"/>
                </a:solidFill>
              </a:rPr>
              <a:t>e difficulty</a:t>
            </a:r>
            <a:r>
              <a:rPr lang="ro-RO" sz="2200" dirty="0">
                <a:solidFill>
                  <a:srgbClr val="002060"/>
                </a:solidFill>
              </a:rPr>
              <a:t>, it is advisable to provide personalised learning plans to motivate more passive students</a:t>
            </a:r>
            <a:r>
              <a:rPr lang="en-US" sz="2200" dirty="0">
                <a:solidFill>
                  <a:srgbClr val="002060"/>
                </a:solidFill>
              </a:rPr>
              <a:t> or very energetic ones</a:t>
            </a:r>
            <a:r>
              <a:rPr lang="ro-RO" sz="2200" dirty="0">
                <a:solidFill>
                  <a:srgbClr val="002060"/>
                </a:solidFill>
              </a:rPr>
              <a:t> and implement a differentiation strategy for specific learning difficulties.</a:t>
            </a:r>
            <a:br>
              <a:rPr lang="ro-RO" sz="2200" dirty="0">
                <a:solidFill>
                  <a:srgbClr val="002060"/>
                </a:solidFill>
              </a:rPr>
            </a:br>
            <a:r>
              <a:rPr lang="ro-RO" sz="2200" dirty="0">
                <a:solidFill>
                  <a:srgbClr val="002060"/>
                </a:solidFill>
              </a:rPr>
              <a:t>• Level of English: A2, A2+, B1, B1+</a:t>
            </a:r>
            <a:br>
              <a:rPr lang="ro-RO" sz="2200" dirty="0"/>
            </a:br>
            <a:r>
              <a:rPr lang="en-US" sz="2000" dirty="0">
                <a:latin typeface="Book Antiqua" pitchFamily="18" charset="0"/>
              </a:rPr>
              <a:t> </a:t>
            </a:r>
            <a:br>
              <a:rPr lang="ro-RO" dirty="0"/>
            </a:br>
            <a:endParaRPr lang="ro-RO" dirty="0"/>
          </a:p>
        </p:txBody>
      </p:sp>
      <p:sp>
        <p:nvSpPr>
          <p:cNvPr id="3" name="Content Placeholder 2"/>
          <p:cNvSpPr>
            <a:spLocks noGrp="1"/>
          </p:cNvSpPr>
          <p:nvPr>
            <p:ph idx="1"/>
          </p:nvPr>
        </p:nvSpPr>
        <p:spPr>
          <a:xfrm>
            <a:off x="179512" y="1280564"/>
            <a:ext cx="8183880" cy="500066"/>
          </a:xfrm>
        </p:spPr>
        <p:txBody>
          <a:bodyPr>
            <a:normAutofit/>
          </a:bodyPr>
          <a:lstStyle/>
          <a:p>
            <a:pPr algn="ctr">
              <a:buNone/>
            </a:pPr>
            <a:r>
              <a:rPr lang="ro-RO" dirty="0">
                <a:solidFill>
                  <a:srgbClr val="0070C0"/>
                </a:solidFill>
                <a:latin typeface="Algerian" pitchFamily="82" charset="0"/>
              </a:rPr>
              <a:t>      </a:t>
            </a:r>
            <a:r>
              <a:rPr lang="ro-RO" b="1" dirty="0">
                <a:solidFill>
                  <a:schemeClr val="tx2">
                    <a:lumMod val="75000"/>
                  </a:schemeClr>
                </a:solidFill>
                <a:latin typeface="Times New Roman" panose="02020603050405020304" pitchFamily="18" charset="0"/>
                <a:cs typeface="Times New Roman" panose="02020603050405020304" pitchFamily="18" charset="0"/>
              </a:rPr>
              <a:t>CLASS PROFILE</a:t>
            </a:r>
          </a:p>
          <a:p>
            <a:pPr>
              <a:buNone/>
            </a:pPr>
            <a:endParaRPr lang="ro-RO" dirty="0"/>
          </a:p>
        </p:txBody>
      </p:sp>
      <p:pic>
        <p:nvPicPr>
          <p:cNvPr id="7" name="Picture 6" descr="A picture containing text, vector graphics&#10;&#10;Description automatically generated">
            <a:extLst>
              <a:ext uri="{FF2B5EF4-FFF2-40B4-BE49-F238E27FC236}">
                <a16:creationId xmlns:a16="http://schemas.microsoft.com/office/drawing/2014/main" id="{7F1BF249-5093-5306-FCC6-79E2C390D7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2908816760"/>
              </p:ext>
            </p:extLst>
          </p:nvPr>
        </p:nvGraphicFramePr>
        <p:xfrm>
          <a:off x="574520" y="1651573"/>
          <a:ext cx="7994959" cy="4580727"/>
        </p:xfrm>
        <a:graphic>
          <a:graphicData uri="http://schemas.openxmlformats.org/drawingml/2006/table">
            <a:tbl>
              <a:tblPr firstRow="1" bandRow="1">
                <a:tableStyleId>{5C22544A-7EE6-4342-B048-85BDC9FD1C3A}</a:tableStyleId>
              </a:tblPr>
              <a:tblGrid>
                <a:gridCol w="1157241">
                  <a:extLst>
                    <a:ext uri="{9D8B030D-6E8A-4147-A177-3AD203B41FA5}">
                      <a16:colId xmlns:a16="http://schemas.microsoft.com/office/drawing/2014/main" val="20000"/>
                    </a:ext>
                  </a:extLst>
                </a:gridCol>
                <a:gridCol w="476511">
                  <a:extLst>
                    <a:ext uri="{9D8B030D-6E8A-4147-A177-3AD203B41FA5}">
                      <a16:colId xmlns:a16="http://schemas.microsoft.com/office/drawing/2014/main" val="20001"/>
                    </a:ext>
                  </a:extLst>
                </a:gridCol>
                <a:gridCol w="6361207">
                  <a:extLst>
                    <a:ext uri="{9D8B030D-6E8A-4147-A177-3AD203B41FA5}">
                      <a16:colId xmlns:a16="http://schemas.microsoft.com/office/drawing/2014/main" val="20002"/>
                    </a:ext>
                  </a:extLst>
                </a:gridCol>
              </a:tblGrid>
              <a:tr h="1261725">
                <a:tc rowSpan="2">
                  <a:txBody>
                    <a:bodyPr/>
                    <a:lstStyle/>
                    <a:p>
                      <a:r>
                        <a:rPr kumimoji="0" lang="ro-RO" sz="1600" b="1" i="0" kern="1200" dirty="0">
                          <a:solidFill>
                            <a:schemeClr val="lt1"/>
                          </a:solidFill>
                          <a:latin typeface="Times New Roman" panose="02020603050405020304" pitchFamily="18" charset="0"/>
                          <a:ea typeface="+mn-ea"/>
                          <a:cs typeface="Times New Roman" panose="02020603050405020304" pitchFamily="18" charset="0"/>
                        </a:rPr>
                        <a:t>ENDENT USER</a:t>
                      </a:r>
                      <a:endParaRPr lang="ro-RO" sz="1600" dirty="0">
                        <a:latin typeface="Times New Roman" panose="02020603050405020304" pitchFamily="18" charset="0"/>
                        <a:cs typeface="Times New Roman" panose="02020603050405020304" pitchFamily="18" charset="0"/>
                      </a:endParaRPr>
                    </a:p>
                  </a:txBody>
                  <a:tcPr/>
                </a:tc>
                <a:tc>
                  <a:txBody>
                    <a:bodyPr/>
                    <a:lstStyle/>
                    <a:p>
                      <a:r>
                        <a:rPr lang="ro-RO" dirty="0">
                          <a:solidFill>
                            <a:schemeClr val="tx1"/>
                          </a:solidFill>
                        </a:rPr>
                        <a:t>B2</a:t>
                      </a:r>
                    </a:p>
                  </a:txBody>
                  <a:tcPr>
                    <a:solidFill>
                      <a:schemeClr val="tx2">
                        <a:lumMod val="20000"/>
                        <a:lumOff val="80000"/>
                      </a:schemeClr>
                    </a:solidFill>
                  </a:tcPr>
                </a:tc>
                <a:tc>
                  <a:txBody>
                    <a:bodyPr/>
                    <a:lstStyle/>
                    <a:p>
                      <a:r>
                        <a:rPr kumimoji="0" lang="en-US" sz="1200" b="0" i="0" kern="1200" dirty="0">
                          <a:solidFill>
                            <a:schemeClr val="tx1"/>
                          </a:solidFill>
                          <a:latin typeface="+mj-lt"/>
                          <a:ea typeface="+mn-ea"/>
                          <a:cs typeface="Arial" pitchFamily="34" charset="0"/>
                        </a:rPr>
                        <a:t>Can understand the main ideas of complex text on both concrete and abstract topics, including technical discussions in his/her field of </a:t>
                      </a:r>
                      <a:r>
                        <a:rPr kumimoji="0" lang="en-US" sz="1200" b="0" i="0" kern="1200" dirty="0" err="1">
                          <a:solidFill>
                            <a:schemeClr val="tx1"/>
                          </a:solidFill>
                          <a:latin typeface="+mj-lt"/>
                          <a:ea typeface="+mn-ea"/>
                          <a:cs typeface="Arial" pitchFamily="34" charset="0"/>
                        </a:rPr>
                        <a:t>specialisation</a:t>
                      </a:r>
                      <a:r>
                        <a:rPr kumimoji="0" lang="en-US" sz="1200" b="0" i="0" kern="1200" dirty="0">
                          <a:solidFill>
                            <a:schemeClr val="tx1"/>
                          </a:solidFill>
                          <a:latin typeface="+mj-lt"/>
                          <a:ea typeface="+mn-ea"/>
                          <a:cs typeface="Arial" pitchFamily="34" charset="0"/>
                        </a:rPr>
                        <a:t>. Can interact with a degree of fluency and spontaneity that makes regular interaction with native speakers quite possible without strain for either party. Can produce clear, detailed text on a wide range of subjects and explain a viewpoint on a topical issue giving the advantages and disadvantages of various options.</a:t>
                      </a:r>
                      <a:endParaRPr lang="ro-RO" sz="1200" dirty="0">
                        <a:solidFill>
                          <a:schemeClr val="tx1"/>
                        </a:solidFill>
                        <a:latin typeface="+mj-lt"/>
                        <a:cs typeface="Arial" pitchFamily="34" charset="0"/>
                      </a:endParaRPr>
                    </a:p>
                  </a:txBody>
                  <a:tcPr>
                    <a:solidFill>
                      <a:srgbClr val="FFCCFF"/>
                    </a:solidFill>
                  </a:tcPr>
                </a:tc>
                <a:extLst>
                  <a:ext uri="{0D108BD9-81ED-4DB2-BD59-A6C34878D82A}">
                    <a16:rowId xmlns:a16="http://schemas.microsoft.com/office/drawing/2014/main" val="10000"/>
                  </a:ext>
                </a:extLst>
              </a:tr>
              <a:tr h="1121533">
                <a:tc vMerge="1">
                  <a:txBody>
                    <a:bodyPr/>
                    <a:lstStyle/>
                    <a:p>
                      <a:endParaRPr lang="ro-RO"/>
                    </a:p>
                  </a:txBody>
                  <a:tcPr>
                    <a:lnT w="12700" cap="flat" cmpd="sng" algn="ctr">
                      <a:solidFill>
                        <a:schemeClr val="tx1"/>
                      </a:solidFill>
                      <a:prstDash val="solid"/>
                      <a:round/>
                      <a:headEnd type="none" w="med" len="med"/>
                      <a:tailEnd type="none" w="med" len="med"/>
                    </a:lnT>
                  </a:tcPr>
                </a:tc>
                <a:tc>
                  <a:txBody>
                    <a:bodyPr/>
                    <a:lstStyle/>
                    <a:p>
                      <a:r>
                        <a:rPr lang="ro-RO" b="1" dirty="0"/>
                        <a:t>B1</a:t>
                      </a:r>
                    </a:p>
                  </a:txBody>
                  <a:tcPr>
                    <a:solidFill>
                      <a:schemeClr val="tx2">
                        <a:lumMod val="20000"/>
                        <a:lumOff val="80000"/>
                      </a:schemeClr>
                    </a:solidFill>
                  </a:tcPr>
                </a:tc>
                <a:tc>
                  <a:txBody>
                    <a:bodyPr/>
                    <a:lstStyle/>
                    <a:p>
                      <a:r>
                        <a:rPr kumimoji="0" lang="en-US" sz="1200" b="0" i="0" kern="1200" dirty="0">
                          <a:solidFill>
                            <a:schemeClr val="dk1"/>
                          </a:solidFill>
                          <a:latin typeface="+mj-lt"/>
                          <a:ea typeface="+mn-ea"/>
                          <a:cs typeface="Arial" pitchFamily="34" charset="0"/>
                        </a:rPr>
                        <a:t>Can understand the main points of clear standard input on familiar matters regularly encountered in work, school, leisure, etc. Can deal with most situations likely to arise whilst travelling in an area where the language is spoken.  Can produce simple connected text on topics which are familiar or of personal interest. Can describe experiences and events, dreams, hopes &amp; ambitions and briefly give reasons and explanations for opinions and plans.</a:t>
                      </a:r>
                      <a:endParaRPr lang="ro-RO" sz="1200" dirty="0">
                        <a:latin typeface="+mj-lt"/>
                        <a:cs typeface="Arial" pitchFamily="34" charset="0"/>
                      </a:endParaRPr>
                    </a:p>
                  </a:txBody>
                  <a:tcPr>
                    <a:solidFill>
                      <a:srgbClr val="FFCCFF"/>
                    </a:solidFill>
                  </a:tcPr>
                </a:tc>
                <a:extLst>
                  <a:ext uri="{0D108BD9-81ED-4DB2-BD59-A6C34878D82A}">
                    <a16:rowId xmlns:a16="http://schemas.microsoft.com/office/drawing/2014/main" val="10001"/>
                  </a:ext>
                </a:extLst>
              </a:tr>
              <a:tr h="1191629">
                <a:tc rowSpan="2">
                  <a:txBody>
                    <a:bodyPr/>
                    <a:lstStyle/>
                    <a:p>
                      <a:r>
                        <a:rPr kumimoji="0" lang="ro-RO" sz="1600" b="1" i="0" kern="1200" dirty="0">
                          <a:solidFill>
                            <a:schemeClr val="bg1"/>
                          </a:solidFill>
                          <a:latin typeface="Times New Roman" panose="02020603050405020304" pitchFamily="18" charset="0"/>
                          <a:ea typeface="+mn-ea"/>
                          <a:cs typeface="Times New Roman" panose="02020603050405020304" pitchFamily="18" charset="0"/>
                        </a:rPr>
                        <a:t>BASIC</a:t>
                      </a:r>
                      <a:br>
                        <a:rPr kumimoji="0" lang="ro-RO" sz="1600" b="1" i="0" kern="1200" dirty="0">
                          <a:solidFill>
                            <a:schemeClr val="bg1"/>
                          </a:solidFill>
                          <a:latin typeface="Times New Roman" panose="02020603050405020304" pitchFamily="18" charset="0"/>
                          <a:ea typeface="+mn-ea"/>
                          <a:cs typeface="Times New Roman" panose="02020603050405020304" pitchFamily="18" charset="0"/>
                        </a:rPr>
                      </a:br>
                      <a:r>
                        <a:rPr kumimoji="0" lang="ro-RO" sz="1600" b="1" i="0" kern="1200" dirty="0">
                          <a:solidFill>
                            <a:schemeClr val="bg1"/>
                          </a:solidFill>
                          <a:latin typeface="Times New Roman" panose="02020603050405020304" pitchFamily="18" charset="0"/>
                          <a:ea typeface="+mn-ea"/>
                          <a:cs typeface="Times New Roman" panose="02020603050405020304" pitchFamily="18" charset="0"/>
                        </a:rPr>
                        <a:t>USER</a:t>
                      </a:r>
                      <a:endParaRPr lang="ro-RO" sz="1600" b="1" dirty="0">
                        <a:solidFill>
                          <a:schemeClr val="bg1"/>
                        </a:solidFill>
                        <a:latin typeface="Times New Roman" panose="02020603050405020304" pitchFamily="18" charset="0"/>
                        <a:cs typeface="Times New Roman" panose="02020603050405020304" pitchFamily="18" charset="0"/>
                      </a:endParaRPr>
                    </a:p>
                  </a:txBody>
                  <a:tcPr>
                    <a:solidFill>
                      <a:schemeClr val="accent1"/>
                    </a:solidFill>
                  </a:tcPr>
                </a:tc>
                <a:tc>
                  <a:txBody>
                    <a:bodyPr/>
                    <a:lstStyle/>
                    <a:p>
                      <a:r>
                        <a:rPr lang="ro-RO" b="1" dirty="0"/>
                        <a:t>A2</a:t>
                      </a:r>
                    </a:p>
                  </a:txBody>
                  <a:tcPr>
                    <a:solidFill>
                      <a:schemeClr val="bg2">
                        <a:lumMod val="90000"/>
                      </a:schemeClr>
                    </a:solidFill>
                  </a:tcPr>
                </a:tc>
                <a:tc>
                  <a:txBody>
                    <a:bodyPr/>
                    <a:lstStyle/>
                    <a:p>
                      <a:r>
                        <a:rPr kumimoji="0" lang="en-US" sz="1200" b="0" i="0" kern="1200" dirty="0">
                          <a:solidFill>
                            <a:schemeClr val="dk1"/>
                          </a:solidFill>
                          <a:latin typeface="+mj-lt"/>
                          <a:ea typeface="+mn-ea"/>
                          <a:cs typeface="Arial" pitchFamily="34" charset="0"/>
                        </a:rPr>
                        <a:t>Can understand sentences and frequently used expressions related to areas of most immediate relevance (e.g. very basic personal and family information, shopping, local geography, employment). Can communicate in simple and routine tasks requiring a simple and direct exchange of information on familiar and routine matters.  Can describe in simple terms aspects of his/her background, immediate environment and matters in areas of immediate need</a:t>
                      </a:r>
                      <a:endParaRPr lang="ro-RO" sz="1200" dirty="0">
                        <a:latin typeface="+mj-lt"/>
                        <a:cs typeface="Arial" pitchFamily="34" charset="0"/>
                      </a:endParaRPr>
                    </a:p>
                  </a:txBody>
                  <a:tcPr>
                    <a:solidFill>
                      <a:srgbClr val="FFCCFF"/>
                    </a:solidFill>
                  </a:tcPr>
                </a:tc>
                <a:extLst>
                  <a:ext uri="{0D108BD9-81ED-4DB2-BD59-A6C34878D82A}">
                    <a16:rowId xmlns:a16="http://schemas.microsoft.com/office/drawing/2014/main" val="10002"/>
                  </a:ext>
                </a:extLst>
              </a:tr>
              <a:tr h="986942">
                <a:tc vMerge="1">
                  <a:txBody>
                    <a:bodyPr/>
                    <a:lstStyle/>
                    <a:p>
                      <a:endParaRPr lang="ro-RO"/>
                    </a:p>
                  </a:txBody>
                  <a:tcPr/>
                </a:tc>
                <a:tc>
                  <a:txBody>
                    <a:bodyPr/>
                    <a:lstStyle/>
                    <a:p>
                      <a:r>
                        <a:rPr lang="ro-RO" b="1" dirty="0"/>
                        <a:t>A1</a:t>
                      </a:r>
                    </a:p>
                  </a:txBody>
                  <a:tcPr>
                    <a:solidFill>
                      <a:schemeClr val="bg2">
                        <a:lumMod val="90000"/>
                      </a:schemeClr>
                    </a:solidFill>
                  </a:tcPr>
                </a:tc>
                <a:tc>
                  <a:txBody>
                    <a:bodyPr/>
                    <a:lstStyle/>
                    <a:p>
                      <a:r>
                        <a:rPr kumimoji="0" lang="en-US" sz="1200" b="0" i="0" kern="1200" dirty="0">
                          <a:solidFill>
                            <a:schemeClr val="dk1"/>
                          </a:solidFill>
                          <a:latin typeface="+mj-lt"/>
                          <a:ea typeface="+mn-ea"/>
                          <a:cs typeface="Arial" pitchFamily="34" charset="0"/>
                        </a:rPr>
                        <a:t>Can understand and use familiar everyday expressions and very basic phrases aimed at the satisfaction of needs of a concrete type. Can introduce him/herself and others and can ask and answer questions about personal details such as where he/she lives, people he/she knows and things he/she has. Can interact in a simple way provided the other person talks slowly and clearly and is prepared to help.</a:t>
                      </a:r>
                      <a:endParaRPr lang="ro-RO" sz="1200" dirty="0">
                        <a:latin typeface="+mj-lt"/>
                        <a:cs typeface="Arial" pitchFamily="34" charset="0"/>
                      </a:endParaRPr>
                    </a:p>
                  </a:txBody>
                  <a:tcPr>
                    <a:solidFill>
                      <a:srgbClr val="FFCCFF"/>
                    </a:solidFill>
                  </a:tcPr>
                </a:tc>
                <a:extLst>
                  <a:ext uri="{0D108BD9-81ED-4DB2-BD59-A6C34878D82A}">
                    <a16:rowId xmlns:a16="http://schemas.microsoft.com/office/drawing/2014/main" val="10003"/>
                  </a:ext>
                </a:extLst>
              </a:tr>
            </a:tbl>
          </a:graphicData>
        </a:graphic>
      </p:graphicFrame>
      <p:sp>
        <p:nvSpPr>
          <p:cNvPr id="12" name="Title 11"/>
          <p:cNvSpPr>
            <a:spLocks noGrp="1"/>
          </p:cNvSpPr>
          <p:nvPr>
            <p:ph type="title"/>
          </p:nvPr>
        </p:nvSpPr>
        <p:spPr>
          <a:xfrm>
            <a:off x="457200" y="1028072"/>
            <a:ext cx="8229600" cy="500058"/>
          </a:xfrm>
        </p:spPr>
        <p:txBody>
          <a:bodyPr>
            <a:noAutofit/>
          </a:bodyPr>
          <a:lstStyle/>
          <a:p>
            <a:pPr algn="ctr"/>
            <a:r>
              <a:rPr lang="en-US" sz="2400" b="1" dirty="0">
                <a:solidFill>
                  <a:schemeClr val="tx2">
                    <a:lumMod val="75000"/>
                  </a:schemeClr>
                </a:solidFill>
                <a:latin typeface="Times New Roman" panose="02020603050405020304" pitchFamily="18" charset="0"/>
                <a:cs typeface="Times New Roman" panose="02020603050405020304" pitchFamily="18" charset="0"/>
              </a:rPr>
              <a:t>Global scale - Table 1 (CEFR 3.3): </a:t>
            </a:r>
            <a:br>
              <a:rPr lang="en-US" sz="2400" b="1" dirty="0">
                <a:solidFill>
                  <a:schemeClr val="tx2">
                    <a:lumMod val="75000"/>
                  </a:schemeClr>
                </a:solidFill>
                <a:latin typeface="Times New Roman" panose="02020603050405020304" pitchFamily="18" charset="0"/>
                <a:cs typeface="Times New Roman" panose="02020603050405020304" pitchFamily="18" charset="0"/>
              </a:rPr>
            </a:br>
            <a:r>
              <a:rPr lang="en-US" sz="2400" b="1" dirty="0">
                <a:solidFill>
                  <a:schemeClr val="tx2">
                    <a:lumMod val="75000"/>
                  </a:schemeClr>
                </a:solidFill>
                <a:latin typeface="Times New Roman" panose="02020603050405020304" pitchFamily="18" charset="0"/>
                <a:cs typeface="Times New Roman" panose="02020603050405020304" pitchFamily="18" charset="0"/>
              </a:rPr>
              <a:t>Common Reference levels</a:t>
            </a:r>
            <a:endParaRPr lang="ro-RO" sz="2400"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Picture 1" descr="A picture containing text, vector graphics&#10;&#10;Description automatically generated">
            <a:extLst>
              <a:ext uri="{FF2B5EF4-FFF2-40B4-BE49-F238E27FC236}">
                <a16:creationId xmlns:a16="http://schemas.microsoft.com/office/drawing/2014/main" id="{A8632618-60B5-1897-4F1A-0032B384CC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276180565"/>
              </p:ext>
            </p:extLst>
          </p:nvPr>
        </p:nvGraphicFramePr>
        <p:xfrm>
          <a:off x="561977" y="1762045"/>
          <a:ext cx="8020046" cy="4500593"/>
        </p:xfrm>
        <a:graphic>
          <a:graphicData uri="http://schemas.openxmlformats.org/drawingml/2006/table">
            <a:tbl>
              <a:tblPr firstRow="1" bandRow="1">
                <a:tableStyleId>{5C22544A-7EE6-4342-B048-85BDC9FD1C3A}</a:tableStyleId>
              </a:tblPr>
              <a:tblGrid>
                <a:gridCol w="459457">
                  <a:extLst>
                    <a:ext uri="{9D8B030D-6E8A-4147-A177-3AD203B41FA5}">
                      <a16:colId xmlns:a16="http://schemas.microsoft.com/office/drawing/2014/main" val="20000"/>
                    </a:ext>
                  </a:extLst>
                </a:gridCol>
                <a:gridCol w="1670854">
                  <a:extLst>
                    <a:ext uri="{9D8B030D-6E8A-4147-A177-3AD203B41FA5}">
                      <a16:colId xmlns:a16="http://schemas.microsoft.com/office/drawing/2014/main" val="20001"/>
                    </a:ext>
                  </a:extLst>
                </a:gridCol>
                <a:gridCol w="1461998">
                  <a:extLst>
                    <a:ext uri="{9D8B030D-6E8A-4147-A177-3AD203B41FA5}">
                      <a16:colId xmlns:a16="http://schemas.microsoft.com/office/drawing/2014/main" val="20002"/>
                    </a:ext>
                  </a:extLst>
                </a:gridCol>
                <a:gridCol w="1392380">
                  <a:extLst>
                    <a:ext uri="{9D8B030D-6E8A-4147-A177-3AD203B41FA5}">
                      <a16:colId xmlns:a16="http://schemas.microsoft.com/office/drawing/2014/main" val="20003"/>
                    </a:ext>
                  </a:extLst>
                </a:gridCol>
                <a:gridCol w="1698683">
                  <a:extLst>
                    <a:ext uri="{9D8B030D-6E8A-4147-A177-3AD203B41FA5}">
                      <a16:colId xmlns:a16="http://schemas.microsoft.com/office/drawing/2014/main" val="20004"/>
                    </a:ext>
                  </a:extLst>
                </a:gridCol>
                <a:gridCol w="1336674">
                  <a:extLst>
                    <a:ext uri="{9D8B030D-6E8A-4147-A177-3AD203B41FA5}">
                      <a16:colId xmlns:a16="http://schemas.microsoft.com/office/drawing/2014/main" val="20005"/>
                    </a:ext>
                  </a:extLst>
                </a:gridCol>
              </a:tblGrid>
              <a:tr h="240294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600" dirty="0">
                          <a:solidFill>
                            <a:schemeClr val="bg1"/>
                          </a:solidFill>
                        </a:rPr>
                        <a:t>B2</a:t>
                      </a:r>
                    </a:p>
                  </a:txBody>
                  <a:tcPr/>
                </a:tc>
                <a:tc>
                  <a:txBody>
                    <a:bodyPr/>
                    <a:lstStyle/>
                    <a:p>
                      <a:r>
                        <a:rPr kumimoji="0" lang="en-US" sz="1200" b="0" i="0" kern="1200" dirty="0">
                          <a:solidFill>
                            <a:schemeClr val="tx1"/>
                          </a:solidFill>
                          <a:latin typeface="+mj-lt"/>
                          <a:ea typeface="+mn-ea"/>
                          <a:cs typeface="Arial" pitchFamily="34" charset="0"/>
                        </a:rPr>
                        <a:t>Has a sufficient range of language to be able to give clear descriptions, express viewpoints on most general topics, without much con­spicuous searching for words, using some complex sentence forms to do so.</a:t>
                      </a:r>
                      <a:endParaRPr lang="ro-RO" sz="1200" dirty="0">
                        <a:solidFill>
                          <a:schemeClr val="tx1"/>
                        </a:solidFill>
                        <a:latin typeface="+mj-lt"/>
                        <a:cs typeface="Arial" pitchFamily="34" charset="0"/>
                      </a:endParaRPr>
                    </a:p>
                  </a:txBody>
                  <a:tcPr>
                    <a:solidFill>
                      <a:schemeClr val="accent2">
                        <a:lumMod val="40000"/>
                        <a:lumOff val="60000"/>
                      </a:schemeClr>
                    </a:solidFill>
                  </a:tcPr>
                </a:tc>
                <a:tc>
                  <a:txBody>
                    <a:bodyPr/>
                    <a:lstStyle/>
                    <a:p>
                      <a:r>
                        <a:rPr kumimoji="0" lang="en-US" sz="1200" b="0" i="0" kern="1200" dirty="0">
                          <a:solidFill>
                            <a:schemeClr val="tx1"/>
                          </a:solidFill>
                          <a:latin typeface="+mj-lt"/>
                          <a:ea typeface="+mn-ea"/>
                          <a:cs typeface="Arial" pitchFamily="34" charset="0"/>
                        </a:rPr>
                        <a:t>Shows a relatively high degree of grammatical control. Does not make errors which cause misunderstanding, and can correct most of his/her mistakes.</a:t>
                      </a:r>
                      <a:endParaRPr lang="ro-RO" sz="1200" dirty="0">
                        <a:solidFill>
                          <a:schemeClr val="tx1"/>
                        </a:solidFill>
                        <a:latin typeface="+mj-lt"/>
                        <a:cs typeface="Arial" pitchFamily="34" charset="0"/>
                      </a:endParaRPr>
                    </a:p>
                  </a:txBody>
                  <a:tcPr>
                    <a:solidFill>
                      <a:schemeClr val="accent2">
                        <a:lumMod val="40000"/>
                        <a:lumOff val="60000"/>
                      </a:schemeClr>
                    </a:solidFill>
                  </a:tcPr>
                </a:tc>
                <a:tc>
                  <a:txBody>
                    <a:bodyPr/>
                    <a:lstStyle/>
                    <a:p>
                      <a:r>
                        <a:rPr kumimoji="0" lang="en-US" sz="1200" b="0" i="0" kern="1200" dirty="0">
                          <a:solidFill>
                            <a:schemeClr val="tx1"/>
                          </a:solidFill>
                          <a:latin typeface="+mj-lt"/>
                          <a:ea typeface="+mn-ea"/>
                          <a:cs typeface="Arial" pitchFamily="34" charset="0"/>
                        </a:rPr>
                        <a:t>Can produce stretches of language with a fairly even tempo; although he/she can be hesitant as he or she searches for patterns and expressions, there are few noticeably long pauses</a:t>
                      </a:r>
                      <a:endParaRPr lang="ro-RO" sz="1200" dirty="0">
                        <a:solidFill>
                          <a:schemeClr val="tx1"/>
                        </a:solidFill>
                        <a:latin typeface="+mj-lt"/>
                        <a:cs typeface="Arial" pitchFamily="34" charset="0"/>
                      </a:endParaRPr>
                    </a:p>
                  </a:txBody>
                  <a:tcPr>
                    <a:solidFill>
                      <a:schemeClr val="accent2">
                        <a:lumMod val="40000"/>
                        <a:lumOff val="60000"/>
                      </a:schemeClr>
                    </a:solidFill>
                  </a:tcPr>
                </a:tc>
                <a:tc>
                  <a:txBody>
                    <a:bodyPr/>
                    <a:lstStyle/>
                    <a:p>
                      <a:r>
                        <a:rPr kumimoji="0" lang="en-US" sz="1200" b="0" i="0" kern="1200" dirty="0">
                          <a:solidFill>
                            <a:schemeClr val="tx1"/>
                          </a:solidFill>
                          <a:latin typeface="+mj-lt"/>
                          <a:ea typeface="+mn-ea"/>
                          <a:cs typeface="Arial" pitchFamily="34" charset="0"/>
                        </a:rPr>
                        <a:t>Can initiate discourse, take his/her turn when appropriate and end conversation when he / she needs to, though he /she may not always do this elegantly.  Can help the discussion along on familiar ground confirming comprehen­sion, inviting others in, etc</a:t>
                      </a:r>
                      <a:endParaRPr lang="ro-RO" sz="1200" dirty="0">
                        <a:solidFill>
                          <a:schemeClr val="tx1"/>
                        </a:solidFill>
                        <a:latin typeface="+mj-lt"/>
                        <a:cs typeface="Arial" pitchFamily="34" charset="0"/>
                      </a:endParaRPr>
                    </a:p>
                  </a:txBody>
                  <a:tcPr>
                    <a:solidFill>
                      <a:schemeClr val="accent2">
                        <a:lumMod val="40000"/>
                        <a:lumOff val="60000"/>
                      </a:schemeClr>
                    </a:solidFill>
                  </a:tcPr>
                </a:tc>
                <a:tc>
                  <a:txBody>
                    <a:bodyPr/>
                    <a:lstStyle/>
                    <a:p>
                      <a:r>
                        <a:rPr kumimoji="0" lang="en-US" sz="1200" b="0" i="0" kern="1200" dirty="0">
                          <a:solidFill>
                            <a:schemeClr val="tx1"/>
                          </a:solidFill>
                          <a:latin typeface="+mj-lt"/>
                          <a:ea typeface="+mn-ea"/>
                          <a:cs typeface="Arial" pitchFamily="34" charset="0"/>
                        </a:rPr>
                        <a:t>Can use a limited number of cohesive devices to link his/her utterances into clear, coherent discourse, though there may be some "jumpiness" in a long con­tribution.</a:t>
                      </a:r>
                      <a:endParaRPr lang="ro-RO" sz="1200" dirty="0">
                        <a:solidFill>
                          <a:schemeClr val="tx1"/>
                        </a:solidFill>
                        <a:latin typeface="+mj-lt"/>
                        <a:cs typeface="Arial" pitchFamily="34" charset="0"/>
                      </a:endParaRPr>
                    </a:p>
                  </a:txBody>
                  <a:tcPr>
                    <a:solidFill>
                      <a:schemeClr val="accent2">
                        <a:lumMod val="40000"/>
                        <a:lumOff val="60000"/>
                      </a:schemeClr>
                    </a:solidFill>
                  </a:tcPr>
                </a:tc>
                <a:extLst>
                  <a:ext uri="{0D108BD9-81ED-4DB2-BD59-A6C34878D82A}">
                    <a16:rowId xmlns:a16="http://schemas.microsoft.com/office/drawing/2014/main" val="10000"/>
                  </a:ext>
                </a:extLst>
              </a:tr>
              <a:tr h="2097646">
                <a:tc>
                  <a:txBody>
                    <a:bodyPr/>
                    <a:lstStyle/>
                    <a:p>
                      <a:r>
                        <a:rPr lang="ro-RO" dirty="0">
                          <a:solidFill>
                            <a:schemeClr val="bg1"/>
                          </a:solidFill>
                        </a:rPr>
                        <a:t>B1</a:t>
                      </a:r>
                    </a:p>
                  </a:txBody>
                  <a:tcPr>
                    <a:solidFill>
                      <a:schemeClr val="accent1"/>
                    </a:solidFill>
                  </a:tcPr>
                </a:tc>
                <a:tc>
                  <a:txBody>
                    <a:bodyPr/>
                    <a:lstStyle/>
                    <a:p>
                      <a:r>
                        <a:rPr kumimoji="0" lang="en-US" sz="1200" b="0" i="0" kern="1200" dirty="0">
                          <a:solidFill>
                            <a:schemeClr val="dk1"/>
                          </a:solidFill>
                          <a:latin typeface="+mj-lt"/>
                          <a:ea typeface="+mn-ea"/>
                          <a:cs typeface="Arial" pitchFamily="34" charset="0"/>
                        </a:rPr>
                        <a:t>Has enough language to get by, with sufficient vocabulary to express him/herself with some hesitation and circum-locutions on topics such as family, hobbies and interests, work, travel, and current events.</a:t>
                      </a:r>
                      <a:endParaRPr lang="ro-RO" sz="1200" dirty="0">
                        <a:latin typeface="+mj-lt"/>
                        <a:cs typeface="Arial" pitchFamily="34" charset="0"/>
                      </a:endParaRPr>
                    </a:p>
                  </a:txBody>
                  <a:tcPr>
                    <a:solidFill>
                      <a:schemeClr val="accent2">
                        <a:lumMod val="40000"/>
                        <a:lumOff val="60000"/>
                      </a:schemeClr>
                    </a:solidFill>
                  </a:tcPr>
                </a:tc>
                <a:tc>
                  <a:txBody>
                    <a:bodyPr/>
                    <a:lstStyle/>
                    <a:p>
                      <a:r>
                        <a:rPr kumimoji="0" lang="en-US" sz="1200" b="0" i="0" kern="1200" dirty="0">
                          <a:solidFill>
                            <a:schemeClr val="dk1"/>
                          </a:solidFill>
                          <a:latin typeface="+mj-lt"/>
                          <a:ea typeface="+mn-ea"/>
                          <a:cs typeface="Arial" pitchFamily="34" charset="0"/>
                        </a:rPr>
                        <a:t>Uses reasonably accurately a repertoire of frequently used "routines" and patterns asso­ciated with more predictable situations.</a:t>
                      </a:r>
                      <a:endParaRPr lang="ro-RO" sz="1200" dirty="0">
                        <a:latin typeface="+mj-lt"/>
                        <a:cs typeface="Arial" pitchFamily="34" charset="0"/>
                      </a:endParaRPr>
                    </a:p>
                  </a:txBody>
                  <a:tcPr>
                    <a:solidFill>
                      <a:schemeClr val="accent2">
                        <a:lumMod val="40000"/>
                        <a:lumOff val="60000"/>
                      </a:schemeClr>
                    </a:solidFill>
                  </a:tcPr>
                </a:tc>
                <a:tc>
                  <a:txBody>
                    <a:bodyPr/>
                    <a:lstStyle/>
                    <a:p>
                      <a:r>
                        <a:rPr kumimoji="0" lang="en-US" sz="1200" b="0" i="0" kern="1200" dirty="0">
                          <a:solidFill>
                            <a:schemeClr val="dk1"/>
                          </a:solidFill>
                          <a:latin typeface="+mj-lt"/>
                          <a:ea typeface="+mn-ea"/>
                          <a:cs typeface="Arial" pitchFamily="34" charset="0"/>
                        </a:rPr>
                        <a:t>Can keep going comprehensibly, even though pausing for grammatical and lexical planning and repair is very evident, especially in longer stretches of free production.</a:t>
                      </a:r>
                      <a:endParaRPr lang="ro-RO" sz="1200" dirty="0">
                        <a:latin typeface="+mj-lt"/>
                        <a:cs typeface="Arial" pitchFamily="34" charset="0"/>
                      </a:endParaRPr>
                    </a:p>
                  </a:txBody>
                  <a:tcPr>
                    <a:solidFill>
                      <a:schemeClr val="accent2">
                        <a:lumMod val="40000"/>
                        <a:lumOff val="60000"/>
                      </a:schemeClr>
                    </a:solidFill>
                  </a:tcPr>
                </a:tc>
                <a:tc>
                  <a:txBody>
                    <a:bodyPr/>
                    <a:lstStyle/>
                    <a:p>
                      <a:pPr algn="l" fontAlgn="t"/>
                      <a:r>
                        <a:rPr lang="en-US" sz="1200" dirty="0">
                          <a:latin typeface="+mj-lt"/>
                          <a:cs typeface="Arial" pitchFamily="34" charset="0"/>
                        </a:rPr>
                        <a:t>Can initiate, maintain and close simple face-to-face conversa­tion on topics that are familiar or of personal interest. Can repeat back part of what someone has said to confirm mutual understanding.</a:t>
                      </a:r>
                    </a:p>
                  </a:txBody>
                  <a:tcPr marL="9525" marR="9525" marT="9525" marB="9525">
                    <a:solidFill>
                      <a:schemeClr val="accent2">
                        <a:lumMod val="40000"/>
                        <a:lumOff val="60000"/>
                      </a:schemeClr>
                    </a:solidFill>
                  </a:tcPr>
                </a:tc>
                <a:tc>
                  <a:txBody>
                    <a:bodyPr/>
                    <a:lstStyle/>
                    <a:p>
                      <a:pPr algn="l" fontAlgn="t"/>
                      <a:r>
                        <a:rPr lang="en-US" sz="1200" dirty="0">
                          <a:latin typeface="+mj-lt"/>
                          <a:cs typeface="Arial" pitchFamily="34" charset="0"/>
                        </a:rPr>
                        <a:t>Can link a series of shorter, discrete simple elements into a connected, linear sequence of points.</a:t>
                      </a:r>
                    </a:p>
                  </a:txBody>
                  <a:tcPr marL="9525" marR="9525" marT="9525" marB="9525">
                    <a:solidFill>
                      <a:schemeClr val="accent2">
                        <a:lumMod val="40000"/>
                        <a:lumOff val="60000"/>
                      </a:schemeClr>
                    </a:solidFill>
                  </a:tcPr>
                </a:tc>
                <a:extLst>
                  <a:ext uri="{0D108BD9-81ED-4DB2-BD59-A6C34878D82A}">
                    <a16:rowId xmlns:a16="http://schemas.microsoft.com/office/drawing/2014/main" val="10001"/>
                  </a:ext>
                </a:extLst>
              </a:tr>
            </a:tbl>
          </a:graphicData>
        </a:graphic>
      </p:graphicFrame>
      <p:sp>
        <p:nvSpPr>
          <p:cNvPr id="12" name="Title 11"/>
          <p:cNvSpPr>
            <a:spLocks noGrp="1"/>
          </p:cNvSpPr>
          <p:nvPr>
            <p:ph type="title"/>
          </p:nvPr>
        </p:nvSpPr>
        <p:spPr>
          <a:xfrm>
            <a:off x="683568" y="1065418"/>
            <a:ext cx="8229600" cy="1143000"/>
          </a:xfrm>
        </p:spPr>
        <p:txBody>
          <a:bodyPr>
            <a:normAutofit fontScale="90000"/>
          </a:bodyPr>
          <a:lstStyle/>
          <a:p>
            <a:pPr algn="ctr"/>
            <a:r>
              <a:rPr lang="en-US" sz="2600" b="1" dirty="0">
                <a:solidFill>
                  <a:schemeClr val="tx2">
                    <a:lumMod val="75000"/>
                  </a:schemeClr>
                </a:solidFill>
                <a:latin typeface="Times New Roman" panose="02020603050405020304" pitchFamily="18" charset="0"/>
                <a:cs typeface="Times New Roman" panose="02020603050405020304" pitchFamily="18" charset="0"/>
              </a:rPr>
              <a:t>Qualitative aspects of spoken language use – </a:t>
            </a:r>
            <a:br>
              <a:rPr lang="en-US" sz="2600" b="1" dirty="0">
                <a:solidFill>
                  <a:schemeClr val="tx2">
                    <a:lumMod val="75000"/>
                  </a:schemeClr>
                </a:solidFill>
                <a:latin typeface="Times New Roman" panose="02020603050405020304" pitchFamily="18" charset="0"/>
                <a:cs typeface="Times New Roman" panose="02020603050405020304" pitchFamily="18" charset="0"/>
              </a:rPr>
            </a:br>
            <a:r>
              <a:rPr lang="en-US" sz="2600" b="1" dirty="0">
                <a:solidFill>
                  <a:schemeClr val="tx2">
                    <a:lumMod val="75000"/>
                  </a:schemeClr>
                </a:solidFill>
                <a:latin typeface="Times New Roman" panose="02020603050405020304" pitchFamily="18" charset="0"/>
                <a:cs typeface="Times New Roman" panose="02020603050405020304" pitchFamily="18" charset="0"/>
              </a:rPr>
              <a:t>Table 3</a:t>
            </a:r>
            <a:r>
              <a:rPr lang="ro-RO" sz="2600" b="1" dirty="0">
                <a:solidFill>
                  <a:schemeClr val="tx2">
                    <a:lumMod val="75000"/>
                  </a:schemeClr>
                </a:solidFill>
                <a:latin typeface="Times New Roman" panose="02020603050405020304" pitchFamily="18" charset="0"/>
                <a:cs typeface="Times New Roman" panose="02020603050405020304" pitchFamily="18" charset="0"/>
              </a:rPr>
              <a:t> </a:t>
            </a:r>
            <a:r>
              <a:rPr lang="en-US" sz="2600" b="1" dirty="0">
                <a:solidFill>
                  <a:schemeClr val="tx2">
                    <a:lumMod val="75000"/>
                  </a:schemeClr>
                </a:solidFill>
                <a:latin typeface="Times New Roman" panose="02020603050405020304" pitchFamily="18" charset="0"/>
                <a:cs typeface="Times New Roman" panose="02020603050405020304" pitchFamily="18" charset="0"/>
              </a:rPr>
              <a:t>(CEFR 3.3): Common Reference levels</a:t>
            </a:r>
            <a:br>
              <a:rPr lang="en-US" sz="2000" dirty="0"/>
            </a:br>
            <a:br>
              <a:rPr lang="en-US" sz="2000" dirty="0"/>
            </a:br>
            <a:endParaRPr lang="ro-RO" sz="2000" dirty="0">
              <a:latin typeface="Algerian" pitchFamily="82" charset="0"/>
            </a:endParaRPr>
          </a:p>
        </p:txBody>
      </p:sp>
      <p:pic>
        <p:nvPicPr>
          <p:cNvPr id="2" name="Picture 1" descr="A picture containing text, vector graphics&#10;&#10;Description automatically generated">
            <a:extLst>
              <a:ext uri="{FF2B5EF4-FFF2-40B4-BE49-F238E27FC236}">
                <a16:creationId xmlns:a16="http://schemas.microsoft.com/office/drawing/2014/main" id="{988E8BAD-4981-67A8-D36F-7C39119250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539552" y="1050010"/>
            <a:ext cx="8229600" cy="857248"/>
          </a:xfrm>
        </p:spPr>
        <p:txBody>
          <a:bodyPr>
            <a:normAutofit/>
          </a:bodyPr>
          <a:lstStyle/>
          <a:p>
            <a:pPr algn="ctr"/>
            <a:r>
              <a:rPr lang="en-US" sz="2300" b="1" dirty="0">
                <a:solidFill>
                  <a:schemeClr val="tx2">
                    <a:lumMod val="75000"/>
                  </a:schemeClr>
                </a:solidFill>
                <a:latin typeface="Times New Roman" panose="02020603050405020304" pitchFamily="18" charset="0"/>
                <a:cs typeface="Times New Roman" panose="02020603050405020304" pitchFamily="18" charset="0"/>
              </a:rPr>
              <a:t>Qualitative aspects of spoken language use – </a:t>
            </a:r>
            <a:br>
              <a:rPr lang="en-US" sz="2300" b="1" dirty="0">
                <a:solidFill>
                  <a:schemeClr val="tx2">
                    <a:lumMod val="75000"/>
                  </a:schemeClr>
                </a:solidFill>
                <a:latin typeface="Times New Roman" panose="02020603050405020304" pitchFamily="18" charset="0"/>
                <a:cs typeface="Times New Roman" panose="02020603050405020304" pitchFamily="18" charset="0"/>
              </a:rPr>
            </a:br>
            <a:r>
              <a:rPr lang="en-US" sz="2300" b="1" dirty="0">
                <a:solidFill>
                  <a:schemeClr val="tx2">
                    <a:lumMod val="75000"/>
                  </a:schemeClr>
                </a:solidFill>
                <a:latin typeface="Times New Roman" panose="02020603050405020304" pitchFamily="18" charset="0"/>
                <a:cs typeface="Times New Roman" panose="02020603050405020304" pitchFamily="18" charset="0"/>
              </a:rPr>
              <a:t>Table 3</a:t>
            </a:r>
            <a:r>
              <a:rPr lang="ro-RO" sz="2300" b="1" dirty="0">
                <a:solidFill>
                  <a:schemeClr val="tx2">
                    <a:lumMod val="75000"/>
                  </a:schemeClr>
                </a:solidFill>
                <a:latin typeface="Times New Roman" panose="02020603050405020304" pitchFamily="18" charset="0"/>
                <a:cs typeface="Times New Roman" panose="02020603050405020304" pitchFamily="18" charset="0"/>
              </a:rPr>
              <a:t> </a:t>
            </a:r>
            <a:r>
              <a:rPr lang="en-US" sz="2300" b="1" dirty="0">
                <a:solidFill>
                  <a:schemeClr val="tx2">
                    <a:lumMod val="75000"/>
                  </a:schemeClr>
                </a:solidFill>
                <a:latin typeface="Times New Roman" panose="02020603050405020304" pitchFamily="18" charset="0"/>
                <a:cs typeface="Times New Roman" panose="02020603050405020304" pitchFamily="18" charset="0"/>
              </a:rPr>
              <a:t>(CEFR 3.3): Common Reference levels</a:t>
            </a:r>
            <a:endParaRPr lang="ro-RO" sz="2300" b="1" dirty="0">
              <a:solidFill>
                <a:schemeClr val="tx2">
                  <a:lumMod val="75000"/>
                </a:schemeClr>
              </a:solidFill>
              <a:latin typeface="Times New Roman" panose="02020603050405020304" pitchFamily="18" charset="0"/>
              <a:cs typeface="Times New Roman" panose="02020603050405020304" pitchFamily="18" charset="0"/>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330441009"/>
              </p:ext>
            </p:extLst>
          </p:nvPr>
        </p:nvGraphicFramePr>
        <p:xfrm>
          <a:off x="647564" y="2132856"/>
          <a:ext cx="7848872" cy="3926584"/>
        </p:xfrm>
        <a:graphic>
          <a:graphicData uri="http://schemas.openxmlformats.org/drawingml/2006/table">
            <a:tbl>
              <a:tblPr firstRow="1" bandRow="1">
                <a:tableStyleId>{5C22544A-7EE6-4342-B048-85BDC9FD1C3A}</a:tableStyleId>
              </a:tblPr>
              <a:tblGrid>
                <a:gridCol w="463254">
                  <a:extLst>
                    <a:ext uri="{9D8B030D-6E8A-4147-A177-3AD203B41FA5}">
                      <a16:colId xmlns:a16="http://schemas.microsoft.com/office/drawing/2014/main" val="20000"/>
                    </a:ext>
                  </a:extLst>
                </a:gridCol>
                <a:gridCol w="1541620">
                  <a:extLst>
                    <a:ext uri="{9D8B030D-6E8A-4147-A177-3AD203B41FA5}">
                      <a16:colId xmlns:a16="http://schemas.microsoft.com/office/drawing/2014/main" val="20001"/>
                    </a:ext>
                  </a:extLst>
                </a:gridCol>
                <a:gridCol w="1398080">
                  <a:extLst>
                    <a:ext uri="{9D8B030D-6E8A-4147-A177-3AD203B41FA5}">
                      <a16:colId xmlns:a16="http://schemas.microsoft.com/office/drawing/2014/main" val="20002"/>
                    </a:ext>
                  </a:extLst>
                </a:gridCol>
                <a:gridCol w="1616698">
                  <a:extLst>
                    <a:ext uri="{9D8B030D-6E8A-4147-A177-3AD203B41FA5}">
                      <a16:colId xmlns:a16="http://schemas.microsoft.com/office/drawing/2014/main" val="20003"/>
                    </a:ext>
                  </a:extLst>
                </a:gridCol>
                <a:gridCol w="1751422">
                  <a:extLst>
                    <a:ext uri="{9D8B030D-6E8A-4147-A177-3AD203B41FA5}">
                      <a16:colId xmlns:a16="http://schemas.microsoft.com/office/drawing/2014/main" val="20004"/>
                    </a:ext>
                  </a:extLst>
                </a:gridCol>
                <a:gridCol w="1077798">
                  <a:extLst>
                    <a:ext uri="{9D8B030D-6E8A-4147-A177-3AD203B41FA5}">
                      <a16:colId xmlns:a16="http://schemas.microsoft.com/office/drawing/2014/main" val="20005"/>
                    </a:ext>
                  </a:extLst>
                </a:gridCol>
              </a:tblGrid>
              <a:tr h="192882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600" dirty="0">
                          <a:solidFill>
                            <a:schemeClr val="bg1"/>
                          </a:solidFill>
                        </a:rPr>
                        <a:t>A2</a:t>
                      </a:r>
                    </a:p>
                  </a:txBody>
                  <a:tcPr/>
                </a:tc>
                <a:tc>
                  <a:txBody>
                    <a:bodyPr/>
                    <a:lstStyle/>
                    <a:p>
                      <a:pPr algn="l" fontAlgn="t"/>
                      <a:r>
                        <a:rPr lang="en-US" sz="1200" b="0" dirty="0">
                          <a:solidFill>
                            <a:schemeClr val="tx1"/>
                          </a:solidFill>
                          <a:latin typeface="+mj-lt"/>
                          <a:cs typeface="Arial" pitchFamily="34" charset="0"/>
                        </a:rPr>
                        <a:t>Uses basic sentence patterns with memorized phrases, groups of a few words and formulae in order to commu­nicate limited information in simple everyday situations.</a:t>
                      </a:r>
                    </a:p>
                  </a:txBody>
                  <a:tcPr marL="9525" marR="9525" marT="9525" marB="9525">
                    <a:solidFill>
                      <a:schemeClr val="accent2">
                        <a:lumMod val="40000"/>
                        <a:lumOff val="60000"/>
                      </a:schemeClr>
                    </a:solidFill>
                  </a:tcPr>
                </a:tc>
                <a:tc>
                  <a:txBody>
                    <a:bodyPr/>
                    <a:lstStyle/>
                    <a:p>
                      <a:pPr algn="l" fontAlgn="t"/>
                      <a:r>
                        <a:rPr lang="en-US" sz="1200" b="0" dirty="0">
                          <a:solidFill>
                            <a:schemeClr val="tx1"/>
                          </a:solidFill>
                          <a:latin typeface="+mj-lt"/>
                          <a:cs typeface="Arial" pitchFamily="34" charset="0"/>
                        </a:rPr>
                        <a:t>Uses some simple structures correctly, but still systematically makes basic mistakes.</a:t>
                      </a:r>
                    </a:p>
                  </a:txBody>
                  <a:tcPr marL="9525" marR="9525" marT="9525" marB="9525">
                    <a:solidFill>
                      <a:schemeClr val="accent2">
                        <a:lumMod val="40000"/>
                        <a:lumOff val="60000"/>
                      </a:schemeClr>
                    </a:solidFill>
                  </a:tcPr>
                </a:tc>
                <a:tc>
                  <a:txBody>
                    <a:bodyPr/>
                    <a:lstStyle/>
                    <a:p>
                      <a:pPr algn="l" fontAlgn="t"/>
                      <a:r>
                        <a:rPr lang="en-US" sz="1200" b="0" dirty="0">
                          <a:solidFill>
                            <a:schemeClr val="tx1"/>
                          </a:solidFill>
                          <a:latin typeface="+mj-lt"/>
                          <a:cs typeface="Arial" pitchFamily="34" charset="0"/>
                        </a:rPr>
                        <a:t>Can make him/herself understood in very short utterances, even though pauses, false starts and reformulation are very evident.</a:t>
                      </a:r>
                    </a:p>
                  </a:txBody>
                  <a:tcPr marL="9525" marR="9525" marT="9525" marB="9525">
                    <a:solidFill>
                      <a:schemeClr val="accent2">
                        <a:lumMod val="40000"/>
                        <a:lumOff val="60000"/>
                      </a:schemeClr>
                    </a:solidFill>
                  </a:tcPr>
                </a:tc>
                <a:tc>
                  <a:txBody>
                    <a:bodyPr/>
                    <a:lstStyle/>
                    <a:p>
                      <a:pPr algn="l" fontAlgn="t"/>
                      <a:r>
                        <a:rPr lang="en-US" sz="1200" b="0" dirty="0">
                          <a:solidFill>
                            <a:schemeClr val="tx1"/>
                          </a:solidFill>
                          <a:latin typeface="+mj-lt"/>
                          <a:cs typeface="Arial" pitchFamily="34" charset="0"/>
                        </a:rPr>
                        <a:t>Can answer questions and respond to simple statements. Can indicate when he/she is following but is rarely able to understand enough to keep conversation going of his/her own accord.</a:t>
                      </a:r>
                    </a:p>
                  </a:txBody>
                  <a:tcPr marL="9525" marR="9525" marT="9525" marB="9525">
                    <a:solidFill>
                      <a:schemeClr val="accent2">
                        <a:lumMod val="40000"/>
                        <a:lumOff val="60000"/>
                      </a:schemeClr>
                    </a:solidFill>
                  </a:tcPr>
                </a:tc>
                <a:tc>
                  <a:txBody>
                    <a:bodyPr/>
                    <a:lstStyle/>
                    <a:p>
                      <a:pPr algn="l" fontAlgn="t"/>
                      <a:r>
                        <a:rPr lang="en-US" sz="1200" b="0" dirty="0">
                          <a:solidFill>
                            <a:schemeClr val="tx1"/>
                          </a:solidFill>
                          <a:latin typeface="+mj-lt"/>
                          <a:cs typeface="Arial" pitchFamily="34" charset="0"/>
                        </a:rPr>
                        <a:t>Can link groups of words with simple connectors like "and, "but" and "because".</a:t>
                      </a:r>
                    </a:p>
                  </a:txBody>
                  <a:tcPr marL="9525" marR="9525" marT="9525" marB="9525">
                    <a:solidFill>
                      <a:schemeClr val="accent2">
                        <a:lumMod val="40000"/>
                        <a:lumOff val="60000"/>
                      </a:schemeClr>
                    </a:solidFill>
                  </a:tcPr>
                </a:tc>
                <a:extLst>
                  <a:ext uri="{0D108BD9-81ED-4DB2-BD59-A6C34878D82A}">
                    <a16:rowId xmlns:a16="http://schemas.microsoft.com/office/drawing/2014/main" val="10000"/>
                  </a:ext>
                </a:extLst>
              </a:tr>
              <a:tr h="1997758">
                <a:tc>
                  <a:txBody>
                    <a:bodyPr/>
                    <a:lstStyle/>
                    <a:p>
                      <a:r>
                        <a:rPr lang="ro-RO" dirty="0">
                          <a:solidFill>
                            <a:schemeClr val="bg1"/>
                          </a:solidFill>
                        </a:rPr>
                        <a:t>A1</a:t>
                      </a:r>
                    </a:p>
                  </a:txBody>
                  <a:tcPr>
                    <a:solidFill>
                      <a:schemeClr val="accent1"/>
                    </a:solidFill>
                  </a:tcPr>
                </a:tc>
                <a:tc>
                  <a:txBody>
                    <a:bodyPr/>
                    <a:lstStyle/>
                    <a:p>
                      <a:pPr algn="l" fontAlgn="t"/>
                      <a:r>
                        <a:rPr lang="en-US" sz="1200" dirty="0">
                          <a:latin typeface="+mj-lt"/>
                          <a:cs typeface="Arial" pitchFamily="34" charset="0"/>
                        </a:rPr>
                        <a:t>Has a very basic repertoire of words and simple phrases related to personal details and particular concrete situations.</a:t>
                      </a:r>
                    </a:p>
                  </a:txBody>
                  <a:tcPr marL="9525" marR="9525" marT="9525" marB="9525">
                    <a:solidFill>
                      <a:schemeClr val="accent2">
                        <a:lumMod val="40000"/>
                        <a:lumOff val="60000"/>
                      </a:schemeClr>
                    </a:solidFill>
                  </a:tcPr>
                </a:tc>
                <a:tc>
                  <a:txBody>
                    <a:bodyPr/>
                    <a:lstStyle/>
                    <a:p>
                      <a:pPr algn="l" fontAlgn="t"/>
                      <a:r>
                        <a:rPr lang="en-US" sz="1200" dirty="0">
                          <a:latin typeface="+mj-lt"/>
                          <a:cs typeface="Arial" pitchFamily="34" charset="0"/>
                        </a:rPr>
                        <a:t>Shows only limited control of a few simple grammatical structures and sentence patterns in a </a:t>
                      </a:r>
                      <a:r>
                        <a:rPr lang="en-US" sz="1200" dirty="0" err="1">
                          <a:latin typeface="+mj-lt"/>
                          <a:cs typeface="Arial" pitchFamily="34" charset="0"/>
                        </a:rPr>
                        <a:t>memorised</a:t>
                      </a:r>
                      <a:r>
                        <a:rPr lang="en-US" sz="1200" dirty="0">
                          <a:latin typeface="+mj-lt"/>
                          <a:cs typeface="Arial" pitchFamily="34" charset="0"/>
                        </a:rPr>
                        <a:t> repertoire.</a:t>
                      </a:r>
                    </a:p>
                  </a:txBody>
                  <a:tcPr marL="9525" marR="9525" marT="9525" marB="9525">
                    <a:solidFill>
                      <a:schemeClr val="accent2">
                        <a:lumMod val="40000"/>
                        <a:lumOff val="60000"/>
                      </a:schemeClr>
                    </a:solidFill>
                  </a:tcPr>
                </a:tc>
                <a:tc>
                  <a:txBody>
                    <a:bodyPr/>
                    <a:lstStyle/>
                    <a:p>
                      <a:pPr algn="l" fontAlgn="t"/>
                      <a:r>
                        <a:rPr lang="en-US" sz="1200" dirty="0">
                          <a:latin typeface="+mj-lt"/>
                          <a:cs typeface="Arial" pitchFamily="34" charset="0"/>
                        </a:rPr>
                        <a:t>Can manage very short, isolated, mainly pre-packaged utterances, with much pausing to search for expressions, to articulate less familiar words, and to repair communication.</a:t>
                      </a:r>
                    </a:p>
                  </a:txBody>
                  <a:tcPr marL="9525" marR="9525" marT="9525" marB="9525">
                    <a:solidFill>
                      <a:schemeClr val="accent2">
                        <a:lumMod val="40000"/>
                        <a:lumOff val="60000"/>
                      </a:schemeClr>
                    </a:solidFill>
                  </a:tcPr>
                </a:tc>
                <a:tc>
                  <a:txBody>
                    <a:bodyPr/>
                    <a:lstStyle/>
                    <a:p>
                      <a:pPr algn="l" fontAlgn="t"/>
                      <a:r>
                        <a:rPr lang="en-US" sz="1200" dirty="0">
                          <a:latin typeface="+mj-lt"/>
                          <a:cs typeface="Arial" pitchFamily="34" charset="0"/>
                        </a:rPr>
                        <a:t>Can ask and answer questions about personal details. Can interact in a simple way but communication is totally dependent on repetition, rephrasing and repair.</a:t>
                      </a:r>
                    </a:p>
                  </a:txBody>
                  <a:tcPr marL="9525" marR="9525" marT="9525" marB="9525">
                    <a:solidFill>
                      <a:schemeClr val="accent2">
                        <a:lumMod val="40000"/>
                        <a:lumOff val="60000"/>
                      </a:schemeClr>
                    </a:solidFill>
                  </a:tcPr>
                </a:tc>
                <a:tc>
                  <a:txBody>
                    <a:bodyPr/>
                    <a:lstStyle/>
                    <a:p>
                      <a:pPr algn="l" fontAlgn="t"/>
                      <a:r>
                        <a:rPr lang="en-US" sz="1200" dirty="0">
                          <a:latin typeface="+mj-lt"/>
                          <a:cs typeface="Arial" pitchFamily="34" charset="0"/>
                        </a:rPr>
                        <a:t>Can link words or groups of words with very basic linear connectors like "and" or "then".</a:t>
                      </a:r>
                    </a:p>
                  </a:txBody>
                  <a:tcPr marL="9525" marR="9525" marT="9525" marB="9525">
                    <a:solidFill>
                      <a:schemeClr val="accent2">
                        <a:lumMod val="40000"/>
                        <a:lumOff val="60000"/>
                      </a:schemeClr>
                    </a:solidFill>
                  </a:tcPr>
                </a:tc>
                <a:extLst>
                  <a:ext uri="{0D108BD9-81ED-4DB2-BD59-A6C34878D82A}">
                    <a16:rowId xmlns:a16="http://schemas.microsoft.com/office/drawing/2014/main" val="10001"/>
                  </a:ext>
                </a:extLst>
              </a:tr>
            </a:tbl>
          </a:graphicData>
        </a:graphic>
      </p:graphicFrame>
      <p:pic>
        <p:nvPicPr>
          <p:cNvPr id="2" name="Picture 1" descr="A picture containing text, vector graphics&#10;&#10;Description automatically generated">
            <a:extLst>
              <a:ext uri="{FF2B5EF4-FFF2-40B4-BE49-F238E27FC236}">
                <a16:creationId xmlns:a16="http://schemas.microsoft.com/office/drawing/2014/main" id="{D89A4378-DEFB-FC7F-2BDF-60F3E9E0F9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85926"/>
            <a:ext cx="8229600" cy="4538674"/>
          </a:xfrm>
        </p:spPr>
        <p:txBody>
          <a:bodyPr>
            <a:normAutofit/>
          </a:bodyPr>
          <a:lstStyle/>
          <a:p>
            <a:pPr algn="ctr"/>
            <a:endParaRPr lang="ro-RO" b="1" dirty="0"/>
          </a:p>
          <a:p>
            <a:pPr algn="ctr">
              <a:buNone/>
            </a:pPr>
            <a:endParaRPr lang="en-US" sz="2800" b="1" dirty="0">
              <a:solidFill>
                <a:schemeClr val="accent1">
                  <a:lumMod val="75000"/>
                </a:schemeClr>
              </a:solidFill>
              <a:latin typeface="Times New Roman" panose="02020603050405020304" pitchFamily="18" charset="0"/>
              <a:cs typeface="Times New Roman" panose="02020603050405020304" pitchFamily="18" charset="0"/>
            </a:endParaRPr>
          </a:p>
          <a:p>
            <a:pPr algn="ctr">
              <a:buNone/>
            </a:pPr>
            <a:endParaRPr lang="en-US" sz="2800" b="1" dirty="0">
              <a:solidFill>
                <a:schemeClr val="accent1">
                  <a:lumMod val="75000"/>
                </a:schemeClr>
              </a:solidFill>
              <a:latin typeface="Times New Roman" panose="02020603050405020304" pitchFamily="18" charset="0"/>
              <a:cs typeface="Times New Roman" panose="02020603050405020304" pitchFamily="18" charset="0"/>
            </a:endParaRPr>
          </a:p>
          <a:p>
            <a:pPr algn="ctr">
              <a:buNone/>
            </a:pPr>
            <a:r>
              <a:rPr lang="en-US" sz="2800" b="1" dirty="0">
                <a:solidFill>
                  <a:schemeClr val="accent1">
                    <a:lumMod val="75000"/>
                  </a:schemeClr>
                </a:solidFill>
                <a:latin typeface="Times New Roman" panose="02020603050405020304" pitchFamily="18" charset="0"/>
                <a:cs typeface="Times New Roman" panose="02020603050405020304" pitchFamily="18" charset="0"/>
              </a:rPr>
              <a:t>TEACHER’S ROLE</a:t>
            </a:r>
            <a:endParaRPr lang="ro-RO" sz="2800" b="1" dirty="0">
              <a:solidFill>
                <a:schemeClr val="accent1">
                  <a:lumMod val="75000"/>
                </a:schemeClr>
              </a:solidFill>
              <a:latin typeface="Times New Roman" panose="02020603050405020304" pitchFamily="18" charset="0"/>
              <a:cs typeface="Times New Roman" panose="02020603050405020304" pitchFamily="18" charset="0"/>
            </a:endParaRPr>
          </a:p>
          <a:p>
            <a:pPr>
              <a:buNone/>
            </a:pPr>
            <a:endParaRPr lang="ro-RO" dirty="0"/>
          </a:p>
        </p:txBody>
      </p:sp>
      <p:sp>
        <p:nvSpPr>
          <p:cNvPr id="4" name="Rectangle 3"/>
          <p:cNvSpPr/>
          <p:nvPr/>
        </p:nvSpPr>
        <p:spPr>
          <a:xfrm>
            <a:off x="768956" y="2903593"/>
            <a:ext cx="1857388"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TUTOR</a:t>
            </a:r>
          </a:p>
        </p:txBody>
      </p:sp>
      <p:sp>
        <p:nvSpPr>
          <p:cNvPr id="6" name="Rectangle 5"/>
          <p:cNvSpPr/>
          <p:nvPr/>
        </p:nvSpPr>
        <p:spPr>
          <a:xfrm>
            <a:off x="844562" y="4028133"/>
            <a:ext cx="2214578"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PROMPTER</a:t>
            </a:r>
          </a:p>
        </p:txBody>
      </p:sp>
      <p:sp>
        <p:nvSpPr>
          <p:cNvPr id="7" name="Rectangle 6"/>
          <p:cNvSpPr/>
          <p:nvPr/>
        </p:nvSpPr>
        <p:spPr>
          <a:xfrm>
            <a:off x="868017" y="1863061"/>
            <a:ext cx="1928826"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FACILITATOR</a:t>
            </a:r>
          </a:p>
        </p:txBody>
      </p:sp>
      <p:sp>
        <p:nvSpPr>
          <p:cNvPr id="8" name="Rectangle 7"/>
          <p:cNvSpPr/>
          <p:nvPr/>
        </p:nvSpPr>
        <p:spPr>
          <a:xfrm>
            <a:off x="6442050" y="1863061"/>
            <a:ext cx="1857388"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MEDIATOR</a:t>
            </a:r>
          </a:p>
        </p:txBody>
      </p:sp>
      <p:sp>
        <p:nvSpPr>
          <p:cNvPr id="9" name="Rectangle 8"/>
          <p:cNvSpPr/>
          <p:nvPr/>
        </p:nvSpPr>
        <p:spPr>
          <a:xfrm>
            <a:off x="6530164" y="2902711"/>
            <a:ext cx="1928826"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ORGANISER</a:t>
            </a:r>
          </a:p>
        </p:txBody>
      </p:sp>
      <p:sp>
        <p:nvSpPr>
          <p:cNvPr id="10" name="Rectangle 9"/>
          <p:cNvSpPr/>
          <p:nvPr/>
        </p:nvSpPr>
        <p:spPr>
          <a:xfrm>
            <a:off x="1127455" y="5123583"/>
            <a:ext cx="1785950"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MOTIVATOR</a:t>
            </a:r>
          </a:p>
        </p:txBody>
      </p:sp>
      <p:sp>
        <p:nvSpPr>
          <p:cNvPr id="11" name="Rectangle 10"/>
          <p:cNvSpPr/>
          <p:nvPr/>
        </p:nvSpPr>
        <p:spPr>
          <a:xfrm>
            <a:off x="3576340" y="5329151"/>
            <a:ext cx="2000264"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RESOURCE</a:t>
            </a:r>
          </a:p>
        </p:txBody>
      </p:sp>
      <p:sp>
        <p:nvSpPr>
          <p:cNvPr id="12" name="Rectangle 11"/>
          <p:cNvSpPr/>
          <p:nvPr/>
        </p:nvSpPr>
        <p:spPr>
          <a:xfrm>
            <a:off x="6230595" y="5130074"/>
            <a:ext cx="1785950"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ASSESSOR</a:t>
            </a:r>
          </a:p>
        </p:txBody>
      </p:sp>
      <p:sp>
        <p:nvSpPr>
          <p:cNvPr id="13" name="Rectangle 12"/>
          <p:cNvSpPr/>
          <p:nvPr/>
        </p:nvSpPr>
        <p:spPr>
          <a:xfrm>
            <a:off x="6084860" y="4028133"/>
            <a:ext cx="2214578"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OBSERVER</a:t>
            </a:r>
          </a:p>
        </p:txBody>
      </p:sp>
      <p:sp>
        <p:nvSpPr>
          <p:cNvPr id="40" name="Down Arrow 39"/>
          <p:cNvSpPr/>
          <p:nvPr/>
        </p:nvSpPr>
        <p:spPr>
          <a:xfrm>
            <a:off x="4214810" y="3870337"/>
            <a:ext cx="714380" cy="785818"/>
          </a:xfrm>
          <a:prstGeom prst="downArrow">
            <a:avLst/>
          </a:prstGeom>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1" name="Down Arrow 40"/>
          <p:cNvSpPr/>
          <p:nvPr/>
        </p:nvSpPr>
        <p:spPr>
          <a:xfrm flipV="1">
            <a:off x="4179091" y="2405858"/>
            <a:ext cx="785818" cy="785818"/>
          </a:xfrm>
          <a:prstGeom prst="downArrow">
            <a:avLst>
              <a:gd name="adj1" fmla="val 50000"/>
              <a:gd name="adj2" fmla="val 50000"/>
            </a:avLst>
          </a:prstGeom>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7" name="Rectangle 16"/>
          <p:cNvSpPr/>
          <p:nvPr/>
        </p:nvSpPr>
        <p:spPr>
          <a:xfrm>
            <a:off x="2605941" y="856127"/>
            <a:ext cx="1857388"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PARTICIPANT</a:t>
            </a:r>
          </a:p>
        </p:txBody>
      </p:sp>
      <p:sp>
        <p:nvSpPr>
          <p:cNvPr id="18" name="Rectangle 17"/>
          <p:cNvSpPr/>
          <p:nvPr/>
        </p:nvSpPr>
        <p:spPr>
          <a:xfrm>
            <a:off x="4612191" y="856127"/>
            <a:ext cx="1928826" cy="8572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bg1"/>
                </a:solidFill>
              </a:rPr>
              <a:t>FEED-BACK</a:t>
            </a:r>
          </a:p>
          <a:p>
            <a:pPr algn="ctr"/>
            <a:r>
              <a:rPr lang="ro-RO" b="1" dirty="0">
                <a:solidFill>
                  <a:schemeClr val="bg1"/>
                </a:solidFill>
              </a:rPr>
              <a:t>PROVIDER</a:t>
            </a:r>
          </a:p>
        </p:txBody>
      </p:sp>
      <p:pic>
        <p:nvPicPr>
          <p:cNvPr id="2" name="Picture 1" descr="A picture containing text, vector graphics&#10;&#10;Description automatically generated">
            <a:extLst>
              <a:ext uri="{FF2B5EF4-FFF2-40B4-BE49-F238E27FC236}">
                <a16:creationId xmlns:a16="http://schemas.microsoft.com/office/drawing/2014/main" id="{09E33D0A-0711-8E60-82FA-2AD8D073586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576" y="1591952"/>
            <a:ext cx="7632848" cy="4674872"/>
          </a:xfrm>
        </p:spPr>
        <p:txBody>
          <a:bodyPr>
            <a:normAutofit/>
          </a:bodyPr>
          <a:lstStyle/>
          <a:p>
            <a:pPr algn="ctr">
              <a:buNone/>
            </a:pPr>
            <a:r>
              <a:rPr lang="ro-RO" b="1" dirty="0">
                <a:solidFill>
                  <a:schemeClr val="tx2">
                    <a:lumMod val="75000"/>
                  </a:schemeClr>
                </a:solidFill>
                <a:latin typeface="Times New Roman" panose="02020603050405020304" pitchFamily="18" charset="0"/>
                <a:cs typeface="Times New Roman" panose="02020603050405020304" pitchFamily="18" charset="0"/>
              </a:rPr>
              <a:t>GENERAL AIMS</a:t>
            </a:r>
            <a:r>
              <a:rPr lang="en-US" b="1" dirty="0">
                <a:solidFill>
                  <a:schemeClr val="tx2">
                    <a:lumMod val="75000"/>
                  </a:schemeClr>
                </a:solidFill>
                <a:latin typeface="Times New Roman" panose="02020603050405020304" pitchFamily="18" charset="0"/>
                <a:cs typeface="Times New Roman" panose="02020603050405020304" pitchFamily="18" charset="0"/>
              </a:rPr>
              <a:t> OF THE UNIT</a:t>
            </a:r>
            <a:endParaRPr lang="ro-RO" b="1" dirty="0">
              <a:solidFill>
                <a:schemeClr val="tx2">
                  <a:lumMod val="75000"/>
                </a:schemeClr>
              </a:solidFill>
              <a:latin typeface="Times New Roman" panose="02020603050405020304" pitchFamily="18" charset="0"/>
              <a:cs typeface="Times New Roman" panose="02020603050405020304" pitchFamily="18" charset="0"/>
            </a:endParaRPr>
          </a:p>
          <a:p>
            <a:pPr>
              <a:buNone/>
            </a:pPr>
            <a:endParaRPr lang="en-US" sz="2400" b="1" dirty="0">
              <a:solidFill>
                <a:srgbClr val="002060"/>
              </a:solidFill>
              <a:latin typeface="+mj-lt"/>
            </a:endParaRPr>
          </a:p>
          <a:p>
            <a:r>
              <a:rPr lang="ro-RO" sz="2400" dirty="0">
                <a:solidFill>
                  <a:srgbClr val="002060"/>
                </a:solidFill>
                <a:latin typeface="+mj-lt"/>
              </a:rPr>
              <a:t>To develop </a:t>
            </a:r>
            <a:r>
              <a:rPr lang="en-US" sz="2400" dirty="0">
                <a:solidFill>
                  <a:srgbClr val="002060"/>
                </a:solidFill>
                <a:latin typeface="+mj-lt"/>
              </a:rPr>
              <a:t>b</a:t>
            </a:r>
            <a:r>
              <a:rPr lang="ro-RO" sz="2400" dirty="0">
                <a:solidFill>
                  <a:srgbClr val="002060"/>
                </a:solidFill>
                <a:latin typeface="+mj-lt"/>
              </a:rPr>
              <a:t>ilingual and </a:t>
            </a:r>
            <a:r>
              <a:rPr lang="en-US" sz="2400" dirty="0">
                <a:solidFill>
                  <a:srgbClr val="002060"/>
                </a:solidFill>
                <a:latin typeface="+mj-lt"/>
              </a:rPr>
              <a:t>multi</a:t>
            </a:r>
            <a:r>
              <a:rPr lang="ro-RO" sz="2400" dirty="0">
                <a:solidFill>
                  <a:srgbClr val="002060"/>
                </a:solidFill>
                <a:latin typeface="+mj-lt"/>
              </a:rPr>
              <a:t>cultural </a:t>
            </a:r>
            <a:r>
              <a:rPr lang="en-US" sz="2400" dirty="0">
                <a:solidFill>
                  <a:srgbClr val="002060"/>
                </a:solidFill>
                <a:latin typeface="+mj-lt"/>
              </a:rPr>
              <a:t>skills</a:t>
            </a:r>
            <a:r>
              <a:rPr lang="ro-RO" sz="2400" dirty="0">
                <a:solidFill>
                  <a:srgbClr val="002060"/>
                </a:solidFill>
                <a:latin typeface="+mj-lt"/>
              </a:rPr>
              <a:t>;</a:t>
            </a:r>
          </a:p>
          <a:p>
            <a:r>
              <a:rPr lang="ro-RO" sz="2400" dirty="0">
                <a:solidFill>
                  <a:srgbClr val="002060"/>
                </a:solidFill>
                <a:latin typeface="+mj-lt"/>
              </a:rPr>
              <a:t>To </a:t>
            </a:r>
            <a:r>
              <a:rPr lang="en-US" sz="2400" dirty="0">
                <a:solidFill>
                  <a:srgbClr val="002060"/>
                </a:solidFill>
                <a:latin typeface="+mj-lt"/>
              </a:rPr>
              <a:t>use</a:t>
            </a:r>
            <a:r>
              <a:rPr lang="ro-RO" sz="2400" dirty="0">
                <a:solidFill>
                  <a:srgbClr val="002060"/>
                </a:solidFill>
                <a:latin typeface="+mj-lt"/>
              </a:rPr>
              <a:t> interpersonal skills;</a:t>
            </a:r>
          </a:p>
          <a:p>
            <a:r>
              <a:rPr lang="en-US" sz="2400" dirty="0">
                <a:solidFill>
                  <a:srgbClr val="002060"/>
                </a:solidFill>
                <a:latin typeface="+mj-lt"/>
              </a:rPr>
              <a:t>To </a:t>
            </a:r>
            <a:r>
              <a:rPr lang="ro-RO" sz="2400" dirty="0">
                <a:solidFill>
                  <a:srgbClr val="002060"/>
                </a:solidFill>
                <a:latin typeface="+mj-lt"/>
              </a:rPr>
              <a:t>discover and use their</a:t>
            </a:r>
            <a:r>
              <a:rPr lang="en-US" sz="2400" dirty="0">
                <a:solidFill>
                  <a:srgbClr val="002060"/>
                </a:solidFill>
                <a:latin typeface="+mj-lt"/>
              </a:rPr>
              <a:t> own</a:t>
            </a:r>
            <a:r>
              <a:rPr lang="ro-RO" sz="2400" dirty="0">
                <a:solidFill>
                  <a:srgbClr val="002060"/>
                </a:solidFill>
                <a:latin typeface="+mj-lt"/>
              </a:rPr>
              <a:t> learning style;</a:t>
            </a:r>
            <a:endParaRPr lang="en-US" sz="2400" dirty="0">
              <a:solidFill>
                <a:srgbClr val="002060"/>
              </a:solidFill>
              <a:latin typeface="+mj-lt"/>
            </a:endParaRPr>
          </a:p>
          <a:p>
            <a:r>
              <a:rPr lang="ro-RO" sz="2400" dirty="0">
                <a:solidFill>
                  <a:srgbClr val="002060"/>
                </a:solidFill>
                <a:latin typeface="+mj-lt"/>
              </a:rPr>
              <a:t>To develop problem solving skills;</a:t>
            </a:r>
          </a:p>
          <a:p>
            <a:r>
              <a:rPr lang="ro-RO" sz="2400" dirty="0">
                <a:solidFill>
                  <a:srgbClr val="002060"/>
                </a:solidFill>
                <a:latin typeface="+mj-lt"/>
              </a:rPr>
              <a:t>To develop effective communication skills</a:t>
            </a:r>
            <a:r>
              <a:rPr lang="en-US" sz="2400" dirty="0">
                <a:solidFill>
                  <a:srgbClr val="002060"/>
                </a:solidFill>
                <a:latin typeface="+mj-lt"/>
              </a:rPr>
              <a:t>;</a:t>
            </a:r>
            <a:endParaRPr lang="ro-RO" sz="2400" dirty="0">
              <a:solidFill>
                <a:srgbClr val="002060"/>
              </a:solidFill>
              <a:latin typeface="+mj-lt"/>
            </a:endParaRPr>
          </a:p>
          <a:p>
            <a:r>
              <a:rPr lang="ro-RO" sz="2400" dirty="0">
                <a:solidFill>
                  <a:srgbClr val="002060"/>
                </a:solidFill>
                <a:latin typeface="+mj-lt"/>
              </a:rPr>
              <a:t>To develop the ability to speak in front of an audience;</a:t>
            </a:r>
          </a:p>
          <a:p>
            <a:r>
              <a:rPr lang="ro-RO" sz="2400" dirty="0">
                <a:solidFill>
                  <a:srgbClr val="002060"/>
                </a:solidFill>
                <a:latin typeface="+mj-lt"/>
              </a:rPr>
              <a:t>To develop the ability to express their point of view and give arguments.</a:t>
            </a:r>
          </a:p>
          <a:p>
            <a:pPr>
              <a:buNone/>
            </a:pPr>
            <a:endParaRPr lang="ro-RO" sz="2400" dirty="0"/>
          </a:p>
          <a:p>
            <a:endParaRPr lang="ro-RO" sz="2400" dirty="0"/>
          </a:p>
        </p:txBody>
      </p:sp>
      <p:pic>
        <p:nvPicPr>
          <p:cNvPr id="2" name="Picture 1" descr="A picture containing text, vector graphics&#10;&#10;Description automatically generated">
            <a:extLst>
              <a:ext uri="{FF2B5EF4-FFF2-40B4-BE49-F238E27FC236}">
                <a16:creationId xmlns:a16="http://schemas.microsoft.com/office/drawing/2014/main" id="{029E9B80-8443-C948-BB7A-6101EEC7F3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1780218" y="1028072"/>
            <a:ext cx="5583564" cy="1786520"/>
          </a:xfrm>
        </p:spPr>
        <p:txBody>
          <a:bodyPr>
            <a:normAutofit/>
          </a:bodyPr>
          <a:lstStyle/>
          <a:p>
            <a:pPr algn="ctr">
              <a:buNone/>
            </a:pPr>
            <a:r>
              <a:rPr lang="en-US" sz="2800" b="1" dirty="0">
                <a:solidFill>
                  <a:schemeClr val="accent1">
                    <a:lumMod val="75000"/>
                  </a:schemeClr>
                </a:solidFill>
                <a:latin typeface="Times New Roman" panose="02020603050405020304" pitchFamily="18" charset="0"/>
                <a:cs typeface="Times New Roman" panose="02020603050405020304" pitchFamily="18" charset="0"/>
              </a:rPr>
              <a:t>  </a:t>
            </a:r>
            <a:r>
              <a:rPr lang="en-US" b="1" dirty="0">
                <a:solidFill>
                  <a:schemeClr val="tx2">
                    <a:lumMod val="75000"/>
                  </a:schemeClr>
                </a:solidFill>
                <a:latin typeface="Times New Roman" panose="02020603050405020304" pitchFamily="18" charset="0"/>
                <a:cs typeface="Times New Roman" panose="02020603050405020304" pitchFamily="18" charset="0"/>
              </a:rPr>
              <a:t>KEY COMPETENCES FOR </a:t>
            </a:r>
            <a:r>
              <a:rPr lang="ro-RO" b="1" dirty="0">
                <a:solidFill>
                  <a:schemeClr val="tx2">
                    <a:lumMod val="75000"/>
                  </a:schemeClr>
                </a:solidFill>
                <a:latin typeface="Times New Roman" panose="02020603050405020304" pitchFamily="18" charset="0"/>
                <a:cs typeface="Times New Roman" panose="02020603050405020304" pitchFamily="18" charset="0"/>
              </a:rPr>
              <a:t>LIFELONG</a:t>
            </a:r>
            <a:r>
              <a:rPr lang="en-US" b="1" dirty="0">
                <a:solidFill>
                  <a:schemeClr val="tx2">
                    <a:lumMod val="75000"/>
                  </a:schemeClr>
                </a:solidFill>
                <a:latin typeface="Times New Roman" panose="02020603050405020304" pitchFamily="18" charset="0"/>
                <a:cs typeface="Times New Roman" panose="02020603050405020304" pitchFamily="18" charset="0"/>
              </a:rPr>
              <a:t> LEARNING</a:t>
            </a:r>
            <a:r>
              <a:rPr lang="ro-RO" b="1" dirty="0">
                <a:solidFill>
                  <a:schemeClr val="tx2">
                    <a:lumMod val="75000"/>
                  </a:schemeClr>
                </a:solidFill>
                <a:latin typeface="Times New Roman" panose="02020603050405020304" pitchFamily="18" charset="0"/>
                <a:cs typeface="Times New Roman" panose="02020603050405020304" pitchFamily="18" charset="0"/>
              </a:rPr>
              <a:t>  </a:t>
            </a:r>
          </a:p>
          <a:p>
            <a:pPr>
              <a:buNone/>
            </a:pPr>
            <a:r>
              <a:rPr lang="en-US" dirty="0"/>
              <a:t>     </a:t>
            </a:r>
            <a:endParaRPr lang="ro-RO" dirty="0"/>
          </a:p>
        </p:txBody>
      </p:sp>
      <p:sp>
        <p:nvSpPr>
          <p:cNvPr id="6" name="Content Placeholder 5"/>
          <p:cNvSpPr>
            <a:spLocks noGrp="1"/>
          </p:cNvSpPr>
          <p:nvPr>
            <p:ph sz="half" idx="2"/>
          </p:nvPr>
        </p:nvSpPr>
        <p:spPr>
          <a:xfrm>
            <a:off x="935103" y="2276872"/>
            <a:ext cx="7632848" cy="4730298"/>
          </a:xfrm>
        </p:spPr>
        <p:txBody>
          <a:bodyPr>
            <a:noAutofit/>
          </a:bodyPr>
          <a:lstStyle/>
          <a:p>
            <a:r>
              <a:rPr lang="ro-RO" sz="2400" dirty="0">
                <a:latin typeface="+mj-lt"/>
              </a:rPr>
              <a:t>Literacy</a:t>
            </a:r>
          </a:p>
          <a:p>
            <a:r>
              <a:rPr lang="ro-RO" sz="2400" b="1" dirty="0">
                <a:solidFill>
                  <a:schemeClr val="accent2">
                    <a:lumMod val="75000"/>
                  </a:schemeClr>
                </a:solidFill>
                <a:latin typeface="+mj-lt"/>
              </a:rPr>
              <a:t>Multilingual</a:t>
            </a:r>
            <a:r>
              <a:rPr lang="en-US" sz="2400" b="1" dirty="0">
                <a:solidFill>
                  <a:schemeClr val="accent2">
                    <a:lumMod val="75000"/>
                  </a:schemeClr>
                </a:solidFill>
                <a:latin typeface="+mj-lt"/>
              </a:rPr>
              <a:t>ism</a:t>
            </a:r>
            <a:endParaRPr lang="ro-RO" sz="2400" b="1" dirty="0">
              <a:solidFill>
                <a:schemeClr val="accent2">
                  <a:lumMod val="75000"/>
                </a:schemeClr>
              </a:solidFill>
              <a:latin typeface="+mj-lt"/>
            </a:endParaRPr>
          </a:p>
          <a:p>
            <a:r>
              <a:rPr lang="en-US" sz="2400" b="1" dirty="0">
                <a:solidFill>
                  <a:schemeClr val="accent2">
                    <a:lumMod val="75000"/>
                  </a:schemeClr>
                </a:solidFill>
                <a:latin typeface="+mj-lt"/>
              </a:rPr>
              <a:t>Mathematical, science, technology and </a:t>
            </a:r>
            <a:r>
              <a:rPr lang="ro-RO" sz="2400" b="1" dirty="0">
                <a:solidFill>
                  <a:schemeClr val="accent2">
                    <a:lumMod val="75000"/>
                  </a:schemeClr>
                </a:solidFill>
                <a:latin typeface="+mj-lt"/>
              </a:rPr>
              <a:t>engineering</a:t>
            </a:r>
          </a:p>
          <a:p>
            <a:r>
              <a:rPr lang="ro-RO" sz="2400" dirty="0">
                <a:latin typeface="+mj-lt"/>
              </a:rPr>
              <a:t>Digital</a:t>
            </a:r>
          </a:p>
          <a:p>
            <a:r>
              <a:rPr lang="en-US" sz="2400" b="1" dirty="0">
                <a:solidFill>
                  <a:schemeClr val="accent2">
                    <a:lumMod val="75000"/>
                  </a:schemeClr>
                </a:solidFill>
                <a:latin typeface="+mj-lt"/>
              </a:rPr>
              <a:t>Personal, social and learning to learn</a:t>
            </a:r>
          </a:p>
          <a:p>
            <a:r>
              <a:rPr lang="en-US" sz="2400" dirty="0">
                <a:latin typeface="+mj-lt"/>
              </a:rPr>
              <a:t>Active citizenship</a:t>
            </a:r>
            <a:endParaRPr lang="ro-RO" sz="2400" dirty="0">
              <a:latin typeface="+mj-lt"/>
            </a:endParaRPr>
          </a:p>
          <a:p>
            <a:r>
              <a:rPr lang="ro-RO" sz="2400" dirty="0">
                <a:latin typeface="+mj-lt"/>
              </a:rPr>
              <a:t>Entrepreneurship</a:t>
            </a:r>
          </a:p>
          <a:p>
            <a:r>
              <a:rPr lang="en-US" sz="2400" b="1" dirty="0">
                <a:solidFill>
                  <a:schemeClr val="accent2">
                    <a:lumMod val="75000"/>
                  </a:schemeClr>
                </a:solidFill>
                <a:latin typeface="+mj-lt"/>
              </a:rPr>
              <a:t>Cultural awareness and expression</a:t>
            </a:r>
            <a:endParaRPr lang="ro-RO" sz="2400" b="1" dirty="0">
              <a:solidFill>
                <a:schemeClr val="accent2">
                  <a:lumMod val="75000"/>
                </a:schemeClr>
              </a:solidFill>
              <a:latin typeface="+mj-lt"/>
            </a:endParaRPr>
          </a:p>
        </p:txBody>
      </p:sp>
      <p:pic>
        <p:nvPicPr>
          <p:cNvPr id="2" name="Picture 1" descr="A picture containing text, vector graphics&#10;&#10;Description automatically generated">
            <a:extLst>
              <a:ext uri="{FF2B5EF4-FFF2-40B4-BE49-F238E27FC236}">
                <a16:creationId xmlns:a16="http://schemas.microsoft.com/office/drawing/2014/main" id="{A59D3EA7-1ECA-5712-524A-4BE3CE628E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1187624" y="1052972"/>
            <a:ext cx="7176057" cy="2304020"/>
          </a:xfrm>
        </p:spPr>
        <p:txBody>
          <a:bodyPr>
            <a:normAutofit/>
          </a:bodyPr>
          <a:lstStyle/>
          <a:p>
            <a:pPr algn="ctr">
              <a:buNone/>
            </a:pPr>
            <a:r>
              <a:rPr lang="en-US" b="1" dirty="0">
                <a:solidFill>
                  <a:schemeClr val="tx2">
                    <a:lumMod val="75000"/>
                  </a:schemeClr>
                </a:solidFill>
                <a:latin typeface="Times New Roman" panose="02020603050405020304" pitchFamily="18" charset="0"/>
                <a:cs typeface="Times New Roman" panose="02020603050405020304" pitchFamily="18" charset="0"/>
              </a:rPr>
              <a:t>Unit 1: REACHING FOR THE SKY</a:t>
            </a:r>
          </a:p>
          <a:p>
            <a:pPr algn="ctr">
              <a:buNone/>
            </a:pPr>
            <a:endParaRPr lang="en-US" sz="2000" b="1" dirty="0">
              <a:solidFill>
                <a:schemeClr val="accent1">
                  <a:lumMod val="75000"/>
                </a:schemeClr>
              </a:solidFill>
              <a:latin typeface="Times New Roman" panose="02020603050405020304" pitchFamily="18" charset="0"/>
              <a:cs typeface="Times New Roman" panose="02020603050405020304" pitchFamily="18" charset="0"/>
            </a:endParaRPr>
          </a:p>
          <a:p>
            <a:r>
              <a:rPr lang="en-US" sz="1800" dirty="0">
                <a:solidFill>
                  <a:srgbClr val="002060"/>
                </a:solidFill>
                <a:latin typeface="Times New Roman" panose="02020603050405020304" pitchFamily="18" charset="0"/>
                <a:cs typeface="Times New Roman" panose="02020603050405020304" pitchFamily="18" charset="0"/>
              </a:rPr>
              <a:t>L1 – DREAMS OF FLYING</a:t>
            </a:r>
          </a:p>
          <a:p>
            <a:r>
              <a:rPr lang="en-US" sz="1800" dirty="0">
                <a:solidFill>
                  <a:srgbClr val="002060"/>
                </a:solidFill>
                <a:latin typeface="Times New Roman" panose="02020603050405020304" pitchFamily="18" charset="0"/>
                <a:cs typeface="Times New Roman" panose="02020603050405020304" pitchFamily="18" charset="0"/>
              </a:rPr>
              <a:t>L2 – LIVING THE DREAM</a:t>
            </a:r>
          </a:p>
          <a:p>
            <a:r>
              <a:rPr lang="en-US" sz="1800" dirty="0">
                <a:solidFill>
                  <a:srgbClr val="002060"/>
                </a:solidFill>
                <a:latin typeface="Times New Roman" panose="02020603050405020304" pitchFamily="18" charset="0"/>
                <a:cs typeface="Times New Roman" panose="02020603050405020304" pitchFamily="18" charset="0"/>
              </a:rPr>
              <a:t>L3 – CHECK POINT</a:t>
            </a:r>
            <a:endParaRPr lang="ro-RO" sz="1800" dirty="0">
              <a:solidFill>
                <a:srgbClr val="002060"/>
              </a:solidFill>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half" idx="2"/>
          </p:nvPr>
        </p:nvSpPr>
        <p:spPr>
          <a:xfrm>
            <a:off x="558211" y="2636912"/>
            <a:ext cx="7812868" cy="4434840"/>
          </a:xfrm>
        </p:spPr>
        <p:txBody>
          <a:bodyPr>
            <a:noAutofit/>
          </a:bodyPr>
          <a:lstStyle/>
          <a:p>
            <a:pPr marL="0" indent="0" algn="ctr">
              <a:buNone/>
            </a:pPr>
            <a:endParaRPr lang="en-US" sz="2400" b="1" dirty="0">
              <a:solidFill>
                <a:schemeClr val="accent2">
                  <a:lumMod val="75000"/>
                </a:schemeClr>
              </a:solidFill>
            </a:endParaRPr>
          </a:p>
          <a:p>
            <a:pPr marL="0" indent="0" algn="ctr">
              <a:buNone/>
            </a:pPr>
            <a:r>
              <a:rPr lang="en-US" sz="2000" b="1" dirty="0">
                <a:solidFill>
                  <a:schemeClr val="tx2">
                    <a:lumMod val="75000"/>
                  </a:schemeClr>
                </a:solidFill>
                <a:latin typeface="Times New Roman" panose="02020603050405020304" pitchFamily="18" charset="0"/>
                <a:cs typeface="Times New Roman" panose="02020603050405020304" pitchFamily="18" charset="0"/>
              </a:rPr>
              <a:t>         DESCRIPTION OF LESSON 1 “DREAMS OF FLYING”</a:t>
            </a:r>
            <a:endParaRPr lang="ro-RO" sz="2000"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54A87B6-CB41-7045-D9E8-47F24E141A41}"/>
              </a:ext>
            </a:extLst>
          </p:cNvPr>
          <p:cNvPicPr>
            <a:picLocks noChangeAspect="1"/>
          </p:cNvPicPr>
          <p:nvPr/>
        </p:nvPicPr>
        <p:blipFill>
          <a:blip r:embed="rId2"/>
          <a:stretch>
            <a:fillRect/>
          </a:stretch>
        </p:blipFill>
        <p:spPr>
          <a:xfrm>
            <a:off x="2807804" y="3696932"/>
            <a:ext cx="3528392" cy="2488000"/>
          </a:xfrm>
          <a:prstGeom prst="rect">
            <a:avLst/>
          </a:prstGeom>
          <a:gradFill>
            <a:gsLst>
              <a:gs pos="12358">
                <a:srgbClr val="4861C3">
                  <a:alpha val="36000"/>
                </a:srgbClr>
              </a:gs>
              <a:gs pos="0">
                <a:srgbClr val="5982DB">
                  <a:lumMod val="75000"/>
                </a:srgbClr>
              </a:gs>
              <a:gs pos="74000">
                <a:srgbClr val="92278F">
                  <a:lumMod val="45000"/>
                  <a:lumOff val="55000"/>
                </a:srgbClr>
              </a:gs>
              <a:gs pos="83000">
                <a:srgbClr val="92278F">
                  <a:lumMod val="45000"/>
                  <a:lumOff val="55000"/>
                </a:srgbClr>
              </a:gs>
              <a:gs pos="100000">
                <a:srgbClr val="92278F">
                  <a:lumMod val="30000"/>
                  <a:lumOff val="70000"/>
                </a:srgbClr>
              </a:gs>
            </a:gsLst>
            <a:lin ang="5400000" scaled="1"/>
          </a:gradFill>
        </p:spPr>
      </p:pic>
      <p:pic>
        <p:nvPicPr>
          <p:cNvPr id="3" name="Picture 2" descr="A picture containing text, vector graphics&#10;&#10;Description automatically generated">
            <a:extLst>
              <a:ext uri="{FF2B5EF4-FFF2-40B4-BE49-F238E27FC236}">
                <a16:creationId xmlns:a16="http://schemas.microsoft.com/office/drawing/2014/main" id="{F1BA6720-995C-2B9F-AAAE-074E5955E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extLst>
      <p:ext uri="{BB962C8B-B14F-4D97-AF65-F5344CB8AC3E}">
        <p14:creationId xmlns:p14="http://schemas.microsoft.com/office/powerpoint/2010/main" val="12442068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974037" y="1045296"/>
            <a:ext cx="6215106" cy="489790"/>
          </a:xfrm>
        </p:spPr>
        <p:txBody>
          <a:bodyPr>
            <a:noAutofit/>
          </a:bodyPr>
          <a:lstStyle/>
          <a:p>
            <a:r>
              <a:rPr lang="ro-RO" sz="2600" b="1" dirty="0">
                <a:solidFill>
                  <a:schemeClr val="tx2">
                    <a:lumMod val="75000"/>
                  </a:schemeClr>
                </a:solidFill>
                <a:latin typeface="Times New Roman" panose="02020603050405020304" pitchFamily="18" charset="0"/>
                <a:cs typeface="Times New Roman" panose="02020603050405020304" pitchFamily="18" charset="0"/>
              </a:rPr>
              <a:t>SPECIFIC LEARNING OBJECTIVES</a:t>
            </a:r>
          </a:p>
        </p:txBody>
      </p:sp>
      <p:sp>
        <p:nvSpPr>
          <p:cNvPr id="16" name="TextBox 15"/>
          <p:cNvSpPr txBox="1"/>
          <p:nvPr/>
        </p:nvSpPr>
        <p:spPr>
          <a:xfrm>
            <a:off x="5081590" y="2724144"/>
            <a:ext cx="3357586" cy="369332"/>
          </a:xfrm>
          <a:prstGeom prst="rect">
            <a:avLst/>
          </a:prstGeom>
          <a:noFill/>
        </p:spPr>
        <p:txBody>
          <a:bodyPr wrap="square" rtlCol="0">
            <a:spAutoFit/>
          </a:bodyPr>
          <a:lstStyle/>
          <a:p>
            <a:endParaRPr lang="ro-RO" dirty="0"/>
          </a:p>
        </p:txBody>
      </p:sp>
      <p:sp>
        <p:nvSpPr>
          <p:cNvPr id="17" name="TextBox 16"/>
          <p:cNvSpPr txBox="1"/>
          <p:nvPr/>
        </p:nvSpPr>
        <p:spPr>
          <a:xfrm>
            <a:off x="4668239" y="2938320"/>
            <a:ext cx="3989957" cy="584775"/>
          </a:xfrm>
          <a:prstGeom prst="rect">
            <a:avLst/>
          </a:prstGeom>
          <a:noFill/>
        </p:spPr>
        <p:txBody>
          <a:bodyPr wrap="square" rtlCol="0">
            <a:spAutoFit/>
          </a:bodyPr>
          <a:lstStyle/>
          <a:p>
            <a:r>
              <a:rPr lang="en-US" sz="1400" b="1" dirty="0">
                <a:latin typeface="Times New Roman"/>
                <a:cs typeface="Times New Roman"/>
              </a:rPr>
              <a:t>●</a:t>
            </a:r>
            <a:r>
              <a:rPr lang="en-US" sz="1600" b="1" dirty="0">
                <a:solidFill>
                  <a:srgbClr val="002060"/>
                </a:solidFill>
                <a:latin typeface="+mj-lt"/>
              </a:rPr>
              <a:t>become aware of the </a:t>
            </a:r>
            <a:r>
              <a:rPr lang="ro-RO" sz="1600" b="1" dirty="0">
                <a:solidFill>
                  <a:srgbClr val="002060"/>
                </a:solidFill>
                <a:latin typeface="+mj-lt"/>
              </a:rPr>
              <a:t>importance of cultural heritage </a:t>
            </a:r>
            <a:r>
              <a:rPr lang="en-US" sz="1600" b="1" dirty="0">
                <a:solidFill>
                  <a:srgbClr val="002060"/>
                </a:solidFill>
                <a:latin typeface="+mj-lt"/>
              </a:rPr>
              <a:t>(</a:t>
            </a:r>
            <a:r>
              <a:rPr lang="ro-RO" sz="1600" b="1" dirty="0">
                <a:solidFill>
                  <a:srgbClr val="002060"/>
                </a:solidFill>
                <a:latin typeface="+mj-lt"/>
              </a:rPr>
              <a:t>CULTURAL</a:t>
            </a:r>
            <a:r>
              <a:rPr lang="en-US" sz="1600" b="1" dirty="0">
                <a:solidFill>
                  <a:srgbClr val="002060"/>
                </a:solidFill>
                <a:latin typeface="+mj-lt"/>
              </a:rPr>
              <a:t> AWARENESS</a:t>
            </a:r>
            <a:r>
              <a:rPr lang="en-US" sz="1600" b="1" dirty="0">
                <a:latin typeface="+mj-lt"/>
              </a:rPr>
              <a:t>)</a:t>
            </a:r>
            <a:endParaRPr lang="ro-RO" sz="1600" dirty="0">
              <a:latin typeface="+mj-lt"/>
            </a:endParaRPr>
          </a:p>
        </p:txBody>
      </p:sp>
      <p:sp>
        <p:nvSpPr>
          <p:cNvPr id="18" name="Content Placeholder 17"/>
          <p:cNvSpPr txBox="1">
            <a:spLocks noGrp="1"/>
          </p:cNvSpPr>
          <p:nvPr>
            <p:ph idx="1"/>
          </p:nvPr>
        </p:nvSpPr>
        <p:spPr>
          <a:xfrm>
            <a:off x="464892" y="1392958"/>
            <a:ext cx="8229600" cy="769441"/>
          </a:xfrm>
          <a:prstGeom prst="rect">
            <a:avLst/>
          </a:prstGeom>
          <a:noFill/>
        </p:spPr>
        <p:txBody>
          <a:bodyPr wrap="square" rtlCol="0">
            <a:spAutoFit/>
          </a:bodyPr>
          <a:lstStyle/>
          <a:p>
            <a:pPr marL="0" indent="0">
              <a:buNone/>
            </a:pPr>
            <a:endParaRPr lang="en-US" sz="2000" b="1" dirty="0">
              <a:latin typeface="+mj-lt"/>
            </a:endParaRPr>
          </a:p>
          <a:p>
            <a:pPr marL="0" indent="0">
              <a:buNone/>
            </a:pPr>
            <a:r>
              <a:rPr lang="en-US" sz="2000" b="1" dirty="0">
                <a:solidFill>
                  <a:srgbClr val="002060"/>
                </a:solidFill>
                <a:latin typeface="+mj-lt"/>
              </a:rPr>
              <a:t>   By the end of LESSON 1 of U1 (DREAMS OF FLYING) students will:</a:t>
            </a:r>
            <a:endParaRPr lang="ro-RO" sz="2000" dirty="0">
              <a:solidFill>
                <a:srgbClr val="002060"/>
              </a:solidFill>
              <a:latin typeface="+mj-lt"/>
            </a:endParaRPr>
          </a:p>
        </p:txBody>
      </p:sp>
      <p:sp>
        <p:nvSpPr>
          <p:cNvPr id="19" name="Rectangle 18"/>
          <p:cNvSpPr/>
          <p:nvPr/>
        </p:nvSpPr>
        <p:spPr>
          <a:xfrm>
            <a:off x="558621" y="2400912"/>
            <a:ext cx="3365307" cy="5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2000" b="1" dirty="0">
                <a:latin typeface="+mj-lt"/>
              </a:rPr>
              <a:t>LINGUISTIC OBJECTIVES</a:t>
            </a:r>
            <a:endParaRPr lang="ro-RO" sz="2000" dirty="0">
              <a:latin typeface="+mj-lt"/>
            </a:endParaRPr>
          </a:p>
        </p:txBody>
      </p:sp>
      <p:sp>
        <p:nvSpPr>
          <p:cNvPr id="21" name="Rectangle 20"/>
          <p:cNvSpPr/>
          <p:nvPr/>
        </p:nvSpPr>
        <p:spPr>
          <a:xfrm>
            <a:off x="4760118" y="2400912"/>
            <a:ext cx="3556297" cy="5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2000" b="1" dirty="0">
                <a:latin typeface="+mj-lt"/>
              </a:rPr>
              <a:t>CONTENT OBJECTIVES</a:t>
            </a:r>
            <a:endParaRPr lang="ro-RO" sz="2000" dirty="0">
              <a:latin typeface="+mj-lt"/>
            </a:endParaRPr>
          </a:p>
        </p:txBody>
      </p:sp>
      <p:sp>
        <p:nvSpPr>
          <p:cNvPr id="23" name="Rectangle 22"/>
          <p:cNvSpPr/>
          <p:nvPr/>
        </p:nvSpPr>
        <p:spPr>
          <a:xfrm>
            <a:off x="448350" y="2964082"/>
            <a:ext cx="3998248" cy="1877437"/>
          </a:xfrm>
          <a:prstGeom prst="rect">
            <a:avLst/>
          </a:prstGeom>
        </p:spPr>
        <p:txBody>
          <a:bodyPr wrap="square">
            <a:spAutoFit/>
          </a:bodyPr>
          <a:lstStyle/>
          <a:p>
            <a:r>
              <a:rPr lang="en-US" b="1" dirty="0">
                <a:latin typeface="+mj-lt"/>
                <a:cs typeface="Times New Roman"/>
              </a:rPr>
              <a:t>●</a:t>
            </a:r>
            <a:r>
              <a:rPr lang="en-US" sz="1600" b="1" dirty="0">
                <a:solidFill>
                  <a:srgbClr val="002060"/>
                </a:solidFill>
                <a:latin typeface="+mj-lt"/>
              </a:rPr>
              <a:t>acquire new vocabulary on the topic of</a:t>
            </a:r>
            <a:r>
              <a:rPr lang="ro-RO" sz="1600" b="1" dirty="0">
                <a:solidFill>
                  <a:srgbClr val="002060"/>
                </a:solidFill>
                <a:latin typeface="+mj-lt"/>
              </a:rPr>
              <a:t> flying aircrafts and mechanics</a:t>
            </a:r>
          </a:p>
          <a:p>
            <a:endParaRPr lang="ro-RO" sz="1600" b="1" dirty="0">
              <a:solidFill>
                <a:srgbClr val="002060"/>
              </a:solidFill>
              <a:latin typeface="+mj-lt"/>
            </a:endParaRPr>
          </a:p>
          <a:p>
            <a:r>
              <a:rPr lang="ro-RO" sz="1600" b="1" dirty="0">
                <a:solidFill>
                  <a:srgbClr val="002060"/>
                </a:solidFill>
                <a:latin typeface="+mj-lt"/>
                <a:cs typeface="Times New Roman"/>
              </a:rPr>
              <a:t>●</a:t>
            </a:r>
            <a:r>
              <a:rPr lang="en-US" sz="1600" b="1" dirty="0">
                <a:solidFill>
                  <a:srgbClr val="002060"/>
                </a:solidFill>
                <a:latin typeface="+mj-lt"/>
                <a:cs typeface="Times New Roman"/>
              </a:rPr>
              <a:t>use</a:t>
            </a:r>
            <a:r>
              <a:rPr lang="ro-RO" sz="1600" b="1" dirty="0">
                <a:solidFill>
                  <a:srgbClr val="002060"/>
                </a:solidFill>
                <a:latin typeface="+mj-lt"/>
                <a:cs typeface="Times New Roman"/>
              </a:rPr>
              <a:t> past simple and past continuous in stories about famous inventors</a:t>
            </a:r>
          </a:p>
          <a:p>
            <a:endParaRPr lang="ro-RO" sz="1600" b="1" dirty="0">
              <a:solidFill>
                <a:srgbClr val="002060"/>
              </a:solidFill>
              <a:latin typeface="+mj-lt"/>
            </a:endParaRPr>
          </a:p>
          <a:p>
            <a:endParaRPr lang="ro-RO" dirty="0"/>
          </a:p>
        </p:txBody>
      </p:sp>
      <p:sp>
        <p:nvSpPr>
          <p:cNvPr id="24" name="Rectangle 23"/>
          <p:cNvSpPr/>
          <p:nvPr/>
        </p:nvSpPr>
        <p:spPr>
          <a:xfrm>
            <a:off x="441437" y="4515502"/>
            <a:ext cx="3933959" cy="615553"/>
          </a:xfrm>
          <a:prstGeom prst="rect">
            <a:avLst/>
          </a:prstGeom>
        </p:spPr>
        <p:txBody>
          <a:bodyPr wrap="square">
            <a:spAutoFit/>
          </a:bodyPr>
          <a:lstStyle/>
          <a:p>
            <a:r>
              <a:rPr lang="en-US" b="1" dirty="0">
                <a:latin typeface="+mj-lt"/>
                <a:cs typeface="Times New Roman"/>
              </a:rPr>
              <a:t>●</a:t>
            </a:r>
            <a:r>
              <a:rPr lang="en-US" sz="1600" b="1" dirty="0">
                <a:solidFill>
                  <a:srgbClr val="002060"/>
                </a:solidFill>
                <a:latin typeface="+mj-lt"/>
              </a:rPr>
              <a:t>report </a:t>
            </a:r>
            <a:r>
              <a:rPr lang="ro-RO" sz="1600" b="1" dirty="0">
                <a:solidFill>
                  <a:srgbClr val="002060"/>
                </a:solidFill>
                <a:latin typeface="+mj-lt"/>
              </a:rPr>
              <a:t>information about inventors </a:t>
            </a:r>
            <a:r>
              <a:rPr lang="en-US" sz="1600" b="1" dirty="0">
                <a:solidFill>
                  <a:srgbClr val="002060"/>
                </a:solidFill>
                <a:latin typeface="+mj-lt"/>
              </a:rPr>
              <a:t>(written and oral</a:t>
            </a:r>
            <a:r>
              <a:rPr lang="ro-RO" sz="1600" b="1" dirty="0">
                <a:solidFill>
                  <a:srgbClr val="002060"/>
                </a:solidFill>
                <a:latin typeface="+mj-lt"/>
              </a:rPr>
              <a:t> production)</a:t>
            </a:r>
            <a:endParaRPr lang="en-US" sz="1600" b="1" dirty="0">
              <a:solidFill>
                <a:srgbClr val="002060"/>
              </a:solidFill>
              <a:latin typeface="+mj-lt"/>
            </a:endParaRPr>
          </a:p>
        </p:txBody>
      </p:sp>
      <p:sp>
        <p:nvSpPr>
          <p:cNvPr id="25" name="Rectangle 24"/>
          <p:cNvSpPr/>
          <p:nvPr/>
        </p:nvSpPr>
        <p:spPr>
          <a:xfrm>
            <a:off x="441437" y="5316407"/>
            <a:ext cx="4572000" cy="369332"/>
          </a:xfrm>
          <a:prstGeom prst="rect">
            <a:avLst/>
          </a:prstGeom>
        </p:spPr>
        <p:txBody>
          <a:bodyPr>
            <a:spAutoFit/>
          </a:bodyPr>
          <a:lstStyle/>
          <a:p>
            <a:r>
              <a:rPr lang="en-US" b="1" dirty="0">
                <a:latin typeface="+mj-lt"/>
                <a:cs typeface="Times New Roman"/>
              </a:rPr>
              <a:t>●</a:t>
            </a:r>
            <a:r>
              <a:rPr lang="ro-RO" sz="1600" b="1" dirty="0">
                <a:solidFill>
                  <a:srgbClr val="002060"/>
                </a:solidFill>
                <a:latin typeface="+mj-lt"/>
                <a:cs typeface="Times New Roman"/>
              </a:rPr>
              <a:t>exchange </a:t>
            </a:r>
            <a:r>
              <a:rPr lang="en-US" sz="1600" b="1" dirty="0">
                <a:solidFill>
                  <a:srgbClr val="002060"/>
                </a:solidFill>
                <a:latin typeface="+mj-lt"/>
              </a:rPr>
              <a:t>id</a:t>
            </a:r>
            <a:r>
              <a:rPr lang="ro-RO" sz="1600" b="1" dirty="0">
                <a:solidFill>
                  <a:srgbClr val="002060"/>
                </a:solidFill>
                <a:latin typeface="+mj-lt"/>
              </a:rPr>
              <a:t>ea</a:t>
            </a:r>
            <a:r>
              <a:rPr lang="en-US" sz="1600" b="1" dirty="0">
                <a:solidFill>
                  <a:srgbClr val="002060"/>
                </a:solidFill>
                <a:latin typeface="+mj-lt"/>
              </a:rPr>
              <a:t>s (oral</a:t>
            </a:r>
            <a:r>
              <a:rPr lang="ro-RO" sz="1600" b="1" dirty="0">
                <a:solidFill>
                  <a:srgbClr val="002060"/>
                </a:solidFill>
                <a:latin typeface="+mj-lt"/>
              </a:rPr>
              <a:t> production)</a:t>
            </a:r>
            <a:endParaRPr lang="ro-RO" sz="1600" dirty="0">
              <a:solidFill>
                <a:srgbClr val="002060"/>
              </a:solidFill>
              <a:latin typeface="+mj-lt"/>
            </a:endParaRPr>
          </a:p>
        </p:txBody>
      </p:sp>
      <p:sp>
        <p:nvSpPr>
          <p:cNvPr id="26" name="Rectangle 25"/>
          <p:cNvSpPr/>
          <p:nvPr/>
        </p:nvSpPr>
        <p:spPr>
          <a:xfrm>
            <a:off x="4668239" y="3523095"/>
            <a:ext cx="4572000" cy="584775"/>
          </a:xfrm>
          <a:prstGeom prst="rect">
            <a:avLst/>
          </a:prstGeom>
        </p:spPr>
        <p:txBody>
          <a:bodyPr>
            <a:spAutoFit/>
          </a:bodyPr>
          <a:lstStyle/>
          <a:p>
            <a:r>
              <a:rPr lang="en-US" sz="1400" b="1" dirty="0">
                <a:latin typeface="Times New Roman"/>
                <a:cs typeface="Times New Roman"/>
              </a:rPr>
              <a:t>●</a:t>
            </a:r>
            <a:r>
              <a:rPr lang="en-US" sz="1600" b="1" dirty="0">
                <a:solidFill>
                  <a:srgbClr val="002060"/>
                </a:solidFill>
                <a:latin typeface="+mj-lt"/>
              </a:rPr>
              <a:t>be able to </a:t>
            </a:r>
            <a:r>
              <a:rPr lang="ro-RO" sz="1600" b="1" dirty="0">
                <a:solidFill>
                  <a:srgbClr val="002060"/>
                </a:solidFill>
                <a:latin typeface="+mj-lt"/>
              </a:rPr>
              <a:t> select information o</a:t>
            </a:r>
            <a:r>
              <a:rPr lang="en-US" sz="1600" b="1" dirty="0">
                <a:solidFill>
                  <a:srgbClr val="002060"/>
                </a:solidFill>
                <a:latin typeface="+mj-lt"/>
              </a:rPr>
              <a:t>n</a:t>
            </a:r>
            <a:r>
              <a:rPr lang="ro-RO" sz="1600" b="1" dirty="0">
                <a:solidFill>
                  <a:srgbClr val="002060"/>
                </a:solidFill>
                <a:latin typeface="+mj-lt"/>
              </a:rPr>
              <a:t> famous</a:t>
            </a:r>
          </a:p>
          <a:p>
            <a:r>
              <a:rPr lang="ro-RO" sz="1600" b="1" dirty="0">
                <a:solidFill>
                  <a:srgbClr val="002060"/>
                </a:solidFill>
                <a:latin typeface="+mj-lt"/>
              </a:rPr>
              <a:t> inventors</a:t>
            </a:r>
            <a:r>
              <a:rPr lang="en-US" sz="1600" b="1" dirty="0">
                <a:solidFill>
                  <a:srgbClr val="002060"/>
                </a:solidFill>
                <a:latin typeface="+mj-lt"/>
              </a:rPr>
              <a:t> (</a:t>
            </a:r>
            <a:r>
              <a:rPr lang="ro-RO" sz="1600" b="1" dirty="0">
                <a:solidFill>
                  <a:srgbClr val="002060"/>
                </a:solidFill>
                <a:latin typeface="+mj-lt"/>
              </a:rPr>
              <a:t>ICT AND SUMMERISING </a:t>
            </a:r>
            <a:r>
              <a:rPr lang="en-US" sz="1600" b="1" dirty="0">
                <a:solidFill>
                  <a:srgbClr val="002060"/>
                </a:solidFill>
                <a:latin typeface="+mj-lt"/>
              </a:rPr>
              <a:t>SKILLS)</a:t>
            </a:r>
            <a:endParaRPr lang="ro-RO" sz="1600" dirty="0">
              <a:solidFill>
                <a:srgbClr val="002060"/>
              </a:solidFill>
              <a:latin typeface="+mj-lt"/>
            </a:endParaRPr>
          </a:p>
        </p:txBody>
      </p:sp>
      <p:sp>
        <p:nvSpPr>
          <p:cNvPr id="27" name="Rectangle 26"/>
          <p:cNvSpPr/>
          <p:nvPr/>
        </p:nvSpPr>
        <p:spPr>
          <a:xfrm>
            <a:off x="4693766" y="5157192"/>
            <a:ext cx="3964430" cy="1077218"/>
          </a:xfrm>
          <a:prstGeom prst="rect">
            <a:avLst/>
          </a:prstGeom>
        </p:spPr>
        <p:txBody>
          <a:bodyPr wrap="square">
            <a:spAutoFit/>
          </a:bodyPr>
          <a:lstStyle/>
          <a:p>
            <a:r>
              <a:rPr lang="en-US" sz="1400" b="1" dirty="0">
                <a:latin typeface="Times New Roman"/>
                <a:cs typeface="Times New Roman"/>
              </a:rPr>
              <a:t>●</a:t>
            </a:r>
            <a:r>
              <a:rPr lang="en-US" sz="1600" b="1" dirty="0">
                <a:solidFill>
                  <a:srgbClr val="002060"/>
                </a:solidFill>
                <a:latin typeface="+mj-lt"/>
              </a:rPr>
              <a:t>open up to communication even if they would not normally interact with each other (CRITICAL THINKING AND PROBLEM-SOLVING)</a:t>
            </a:r>
            <a:endParaRPr lang="ro-RO" sz="1600" dirty="0">
              <a:solidFill>
                <a:srgbClr val="002060"/>
              </a:solidFill>
              <a:latin typeface="+mj-lt"/>
            </a:endParaRPr>
          </a:p>
        </p:txBody>
      </p:sp>
      <p:sp>
        <p:nvSpPr>
          <p:cNvPr id="20" name="Rectangle 19"/>
          <p:cNvSpPr/>
          <p:nvPr/>
        </p:nvSpPr>
        <p:spPr>
          <a:xfrm>
            <a:off x="4709147" y="4065808"/>
            <a:ext cx="3933959" cy="1077218"/>
          </a:xfrm>
          <a:prstGeom prst="rect">
            <a:avLst/>
          </a:prstGeom>
        </p:spPr>
        <p:txBody>
          <a:bodyPr wrap="square">
            <a:spAutoFit/>
          </a:bodyPr>
          <a:lstStyle/>
          <a:p>
            <a:r>
              <a:rPr lang="en-US" sz="1400" b="1" dirty="0">
                <a:latin typeface="Times New Roman"/>
                <a:cs typeface="Times New Roman"/>
              </a:rPr>
              <a:t>●</a:t>
            </a:r>
            <a:r>
              <a:rPr lang="en-US" sz="1600" b="1" dirty="0">
                <a:solidFill>
                  <a:srgbClr val="002060"/>
                </a:solidFill>
                <a:latin typeface="+mj-lt"/>
              </a:rPr>
              <a:t>be able to </a:t>
            </a:r>
            <a:r>
              <a:rPr lang="ro-RO" sz="1600" b="1" dirty="0">
                <a:solidFill>
                  <a:srgbClr val="002060"/>
                </a:solidFill>
                <a:latin typeface="+mj-lt"/>
              </a:rPr>
              <a:t>use technical information to </a:t>
            </a:r>
          </a:p>
          <a:p>
            <a:r>
              <a:rPr lang="ro-RO" sz="1600" b="1" dirty="0">
                <a:solidFill>
                  <a:srgbClr val="002060"/>
                </a:solidFill>
                <a:latin typeface="+mj-lt"/>
              </a:rPr>
              <a:t>recreate their own prototype of  Vuia 1  using</a:t>
            </a:r>
            <a:r>
              <a:rPr lang="en-US" sz="1600" b="1" dirty="0">
                <a:solidFill>
                  <a:srgbClr val="002060"/>
                </a:solidFill>
                <a:latin typeface="+mj-lt"/>
              </a:rPr>
              <a:t> </a:t>
            </a:r>
            <a:r>
              <a:rPr lang="ro-RO" sz="1600" b="1" dirty="0">
                <a:solidFill>
                  <a:srgbClr val="002060"/>
                </a:solidFill>
                <a:latin typeface="+mj-lt"/>
              </a:rPr>
              <a:t>recycled materials</a:t>
            </a:r>
          </a:p>
          <a:p>
            <a:r>
              <a:rPr lang="ro-RO" sz="1600" b="1" dirty="0">
                <a:solidFill>
                  <a:srgbClr val="002060"/>
                </a:solidFill>
                <a:latin typeface="+mj-lt"/>
              </a:rPr>
              <a:t>(TECH</a:t>
            </a:r>
            <a:r>
              <a:rPr lang="en-US" sz="1600" b="1" dirty="0">
                <a:solidFill>
                  <a:srgbClr val="002060"/>
                </a:solidFill>
                <a:latin typeface="+mj-lt"/>
              </a:rPr>
              <a:t>N</a:t>
            </a:r>
            <a:r>
              <a:rPr lang="ro-RO" sz="1600" b="1" dirty="0">
                <a:solidFill>
                  <a:srgbClr val="002060"/>
                </a:solidFill>
                <a:latin typeface="+mj-lt"/>
              </a:rPr>
              <a:t>ICAL AND ARTISTIC SKILLS)  </a:t>
            </a:r>
          </a:p>
        </p:txBody>
      </p:sp>
      <p:pic>
        <p:nvPicPr>
          <p:cNvPr id="2" name="Picture 1" descr="A picture containing text, vector graphics&#10;&#10;Description automatically generated">
            <a:extLst>
              <a:ext uri="{FF2B5EF4-FFF2-40B4-BE49-F238E27FC236}">
                <a16:creationId xmlns:a16="http://schemas.microsoft.com/office/drawing/2014/main" id="{30358577-262A-B17F-1BC3-6F500E3F48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560900" y="974957"/>
            <a:ext cx="8229600" cy="632666"/>
          </a:xfrm>
        </p:spPr>
        <p:txBody>
          <a:bodyPr>
            <a:normAutofit fontScale="90000"/>
          </a:bodyPr>
          <a:lstStyle/>
          <a:p>
            <a:pPr algn="ctr"/>
            <a:r>
              <a:rPr lang="en-US" sz="2600" b="1" dirty="0">
                <a:solidFill>
                  <a:schemeClr val="tx2">
                    <a:lumMod val="75000"/>
                  </a:schemeClr>
                </a:solidFill>
                <a:latin typeface="Times New Roman" panose="02020603050405020304" pitchFamily="18" charset="0"/>
                <a:cs typeface="Times New Roman" panose="02020603050405020304" pitchFamily="18" charset="0"/>
              </a:rPr>
              <a:t>SKILLS AND </a:t>
            </a:r>
            <a:r>
              <a:rPr lang="ro-RO" sz="2600" b="1" dirty="0">
                <a:solidFill>
                  <a:schemeClr val="tx2">
                    <a:lumMod val="75000"/>
                  </a:schemeClr>
                </a:solidFill>
                <a:latin typeface="Times New Roman" panose="02020603050405020304" pitchFamily="18" charset="0"/>
                <a:cs typeface="Times New Roman" panose="02020603050405020304" pitchFamily="18" charset="0"/>
              </a:rPr>
              <a:t>MODES OF </a:t>
            </a:r>
            <a:br>
              <a:rPr lang="en-US" sz="2600" b="1" dirty="0">
                <a:solidFill>
                  <a:schemeClr val="tx2">
                    <a:lumMod val="75000"/>
                  </a:schemeClr>
                </a:solidFill>
                <a:latin typeface="Times New Roman" panose="02020603050405020304" pitchFamily="18" charset="0"/>
                <a:cs typeface="Times New Roman" panose="02020603050405020304" pitchFamily="18" charset="0"/>
              </a:rPr>
            </a:br>
            <a:r>
              <a:rPr lang="ro-RO" sz="2600" b="1" dirty="0">
                <a:solidFill>
                  <a:schemeClr val="tx2">
                    <a:lumMod val="75000"/>
                  </a:schemeClr>
                </a:solidFill>
                <a:latin typeface="Times New Roman" panose="02020603050405020304" pitchFamily="18" charset="0"/>
                <a:cs typeface="Times New Roman" panose="02020603050405020304" pitchFamily="18" charset="0"/>
              </a:rPr>
              <a:t>COMMUNICATION INVOLVED</a:t>
            </a:r>
          </a:p>
        </p:txBody>
      </p:sp>
      <p:sp>
        <p:nvSpPr>
          <p:cNvPr id="14" name="Right Arrow 13"/>
          <p:cNvSpPr/>
          <p:nvPr/>
        </p:nvSpPr>
        <p:spPr>
          <a:xfrm>
            <a:off x="693205" y="3473067"/>
            <a:ext cx="3071834" cy="2286016"/>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accent1">
                    <a:lumMod val="50000"/>
                  </a:schemeClr>
                </a:solidFill>
                <a:latin typeface="+mj-lt"/>
              </a:rPr>
              <a:t>PRODUCTION</a:t>
            </a:r>
          </a:p>
          <a:p>
            <a:pPr algn="ctr"/>
            <a:r>
              <a:rPr lang="ro-RO" b="1" dirty="0">
                <a:solidFill>
                  <a:schemeClr val="accent1">
                    <a:lumMod val="50000"/>
                  </a:schemeClr>
                </a:solidFill>
                <a:latin typeface="+mj-lt"/>
              </a:rPr>
              <a:t>(WRIT</a:t>
            </a:r>
            <a:r>
              <a:rPr lang="en-US" b="1" dirty="0">
                <a:solidFill>
                  <a:schemeClr val="accent1">
                    <a:lumMod val="50000"/>
                  </a:schemeClr>
                </a:solidFill>
                <a:latin typeface="+mj-lt"/>
              </a:rPr>
              <a:t>ING</a:t>
            </a:r>
            <a:r>
              <a:rPr lang="ro-RO" b="1" dirty="0">
                <a:solidFill>
                  <a:schemeClr val="accent1">
                    <a:lumMod val="50000"/>
                  </a:schemeClr>
                </a:solidFill>
                <a:latin typeface="+mj-lt"/>
              </a:rPr>
              <a:t> AND</a:t>
            </a:r>
          </a:p>
          <a:p>
            <a:pPr algn="ctr"/>
            <a:r>
              <a:rPr lang="en-US" b="1" dirty="0">
                <a:solidFill>
                  <a:schemeClr val="accent1">
                    <a:lumMod val="50000"/>
                  </a:schemeClr>
                </a:solidFill>
                <a:latin typeface="+mj-lt"/>
              </a:rPr>
              <a:t>SPEAKING</a:t>
            </a:r>
            <a:r>
              <a:rPr lang="ro-RO" b="1" dirty="0">
                <a:solidFill>
                  <a:schemeClr val="accent1">
                    <a:lumMod val="50000"/>
                  </a:schemeClr>
                </a:solidFill>
                <a:latin typeface="+mj-lt"/>
              </a:rPr>
              <a:t>)</a:t>
            </a:r>
            <a:endParaRPr lang="ro-RO" dirty="0">
              <a:solidFill>
                <a:schemeClr val="accent1">
                  <a:lumMod val="50000"/>
                </a:schemeClr>
              </a:solidFill>
              <a:latin typeface="+mj-lt"/>
            </a:endParaRPr>
          </a:p>
        </p:txBody>
      </p:sp>
      <p:sp>
        <p:nvSpPr>
          <p:cNvPr id="15" name="Down Arrow 14"/>
          <p:cNvSpPr/>
          <p:nvPr/>
        </p:nvSpPr>
        <p:spPr>
          <a:xfrm>
            <a:off x="3150355" y="1785926"/>
            <a:ext cx="3071834" cy="2143140"/>
          </a:xfrm>
          <a:prstGeom prst="downArrow">
            <a:avLst>
              <a:gd name="adj1" fmla="val 50000"/>
              <a:gd name="adj2" fmla="val 50000"/>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accent1">
                    <a:lumMod val="50000"/>
                  </a:schemeClr>
                </a:solidFill>
                <a:latin typeface="+mj-lt"/>
              </a:rPr>
              <a:t>RECEPTION</a:t>
            </a:r>
          </a:p>
          <a:p>
            <a:pPr algn="ctr"/>
            <a:r>
              <a:rPr lang="ro-RO" b="1" dirty="0">
                <a:solidFill>
                  <a:schemeClr val="accent1">
                    <a:lumMod val="50000"/>
                  </a:schemeClr>
                </a:solidFill>
                <a:latin typeface="+mj-lt"/>
              </a:rPr>
              <a:t>(</a:t>
            </a:r>
            <a:r>
              <a:rPr lang="en-US" b="1" dirty="0">
                <a:solidFill>
                  <a:schemeClr val="accent1">
                    <a:lumMod val="50000"/>
                  </a:schemeClr>
                </a:solidFill>
                <a:latin typeface="+mj-lt"/>
              </a:rPr>
              <a:t>VIDEO AND </a:t>
            </a:r>
            <a:r>
              <a:rPr lang="ro-RO" b="1" dirty="0">
                <a:solidFill>
                  <a:schemeClr val="accent1">
                    <a:lumMod val="50000"/>
                  </a:schemeClr>
                </a:solidFill>
                <a:latin typeface="+mj-lt"/>
              </a:rPr>
              <a:t>READING)</a:t>
            </a:r>
            <a:endParaRPr lang="ro-RO" dirty="0">
              <a:solidFill>
                <a:schemeClr val="accent1">
                  <a:lumMod val="50000"/>
                </a:schemeClr>
              </a:solidFill>
              <a:latin typeface="+mj-lt"/>
            </a:endParaRPr>
          </a:p>
        </p:txBody>
      </p:sp>
      <p:sp>
        <p:nvSpPr>
          <p:cNvPr id="16" name="Smiley Face 15"/>
          <p:cNvSpPr/>
          <p:nvPr/>
        </p:nvSpPr>
        <p:spPr>
          <a:xfrm>
            <a:off x="3925601" y="4075906"/>
            <a:ext cx="1500198" cy="1428760"/>
          </a:xfrm>
          <a:prstGeom prst="smileyFace">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9" name="Right Arrow 18"/>
          <p:cNvSpPr/>
          <p:nvPr/>
        </p:nvSpPr>
        <p:spPr>
          <a:xfrm flipH="1">
            <a:off x="5586362" y="3544505"/>
            <a:ext cx="2857520" cy="2143140"/>
          </a:xfrm>
          <a:prstGeom prst="rightArrow">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b="1" dirty="0">
                <a:solidFill>
                  <a:schemeClr val="accent1">
                    <a:lumMod val="50000"/>
                  </a:schemeClr>
                </a:solidFill>
                <a:latin typeface="+mj-lt"/>
              </a:rPr>
              <a:t>INTERACTION</a:t>
            </a:r>
            <a:r>
              <a:rPr lang="en-US" b="1" dirty="0">
                <a:solidFill>
                  <a:schemeClr val="accent1">
                    <a:lumMod val="50000"/>
                  </a:schemeClr>
                </a:solidFill>
                <a:latin typeface="+mj-lt"/>
              </a:rPr>
              <a:t> (SPEAKING)</a:t>
            </a:r>
            <a:endParaRPr lang="ro-RO" b="1" dirty="0">
              <a:solidFill>
                <a:schemeClr val="accent1">
                  <a:lumMod val="50000"/>
                </a:schemeClr>
              </a:solidFill>
              <a:latin typeface="+mj-lt"/>
            </a:endParaRPr>
          </a:p>
        </p:txBody>
      </p:sp>
      <p:pic>
        <p:nvPicPr>
          <p:cNvPr id="2" name="Picture 1" descr="A picture containing text, vector graphics&#10;&#10;Description automatically generated">
            <a:extLst>
              <a:ext uri="{FF2B5EF4-FFF2-40B4-BE49-F238E27FC236}">
                <a16:creationId xmlns:a16="http://schemas.microsoft.com/office/drawing/2014/main" id="{2D9A2B79-E652-75CB-3779-08AA0FE18A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457200" y="1011972"/>
            <a:ext cx="8229600" cy="632666"/>
          </a:xfrm>
        </p:spPr>
        <p:txBody>
          <a:bodyPr>
            <a:noAutofit/>
          </a:bodyPr>
          <a:lstStyle/>
          <a:p>
            <a:pPr algn="ctr"/>
            <a:r>
              <a:rPr lang="ro-RO" sz="2400" b="1" dirty="0">
                <a:solidFill>
                  <a:schemeClr val="tx2">
                    <a:lumMod val="75000"/>
                  </a:schemeClr>
                </a:solidFill>
                <a:latin typeface="Times New Roman" panose="02020603050405020304" pitchFamily="18" charset="0"/>
                <a:cs typeface="Times New Roman" panose="02020603050405020304" pitchFamily="18" charset="0"/>
              </a:rPr>
              <a:t>PRE</a:t>
            </a:r>
            <a:r>
              <a:rPr lang="en-US" sz="2400" b="1" dirty="0">
                <a:solidFill>
                  <a:schemeClr val="tx2">
                    <a:lumMod val="75000"/>
                  </a:schemeClr>
                </a:solidFill>
                <a:latin typeface="Times New Roman" panose="02020603050405020304" pitchFamily="18" charset="0"/>
                <a:cs typeface="Times New Roman" panose="02020603050405020304" pitchFamily="18" charset="0"/>
              </a:rPr>
              <a:t>VIOUSLY </a:t>
            </a:r>
            <a:br>
              <a:rPr lang="en-US" sz="2400" b="1" dirty="0">
                <a:solidFill>
                  <a:schemeClr val="tx2">
                    <a:lumMod val="75000"/>
                  </a:schemeClr>
                </a:solidFill>
                <a:latin typeface="Times New Roman" panose="02020603050405020304" pitchFamily="18" charset="0"/>
                <a:cs typeface="Times New Roman" panose="02020603050405020304" pitchFamily="18" charset="0"/>
              </a:rPr>
            </a:br>
            <a:r>
              <a:rPr lang="en-US" sz="2400" b="1" dirty="0">
                <a:solidFill>
                  <a:schemeClr val="tx2">
                    <a:lumMod val="75000"/>
                  </a:schemeClr>
                </a:solidFill>
                <a:latin typeface="Times New Roman" panose="02020603050405020304" pitchFamily="18" charset="0"/>
                <a:cs typeface="Times New Roman" panose="02020603050405020304" pitchFamily="18" charset="0"/>
              </a:rPr>
              <a:t>ACQUIRED KNOWLEDGE</a:t>
            </a:r>
            <a:endParaRPr lang="ro-RO" sz="2400" b="1" dirty="0">
              <a:solidFill>
                <a:schemeClr val="tx2">
                  <a:lumMod val="75000"/>
                </a:schemeClr>
              </a:solidFill>
              <a:latin typeface="Times New Roman" panose="02020603050405020304" pitchFamily="18" charset="0"/>
              <a:cs typeface="Times New Roman" panose="02020603050405020304" pitchFamily="18" charset="0"/>
            </a:endParaRPr>
          </a:p>
        </p:txBody>
      </p:sp>
      <p:cxnSp>
        <p:nvCxnSpPr>
          <p:cNvPr id="9" name="Straight Connector 8"/>
          <p:cNvCxnSpPr/>
          <p:nvPr/>
        </p:nvCxnSpPr>
        <p:spPr>
          <a:xfrm>
            <a:off x="642910" y="1857364"/>
            <a:ext cx="78581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1178606" y="2215645"/>
            <a:ext cx="6357982" cy="707886"/>
          </a:xfrm>
          <a:prstGeom prst="rect">
            <a:avLst/>
          </a:prstGeom>
        </p:spPr>
        <p:txBody>
          <a:bodyPr wrap="square">
            <a:spAutoFit/>
          </a:bodyPr>
          <a:lstStyle/>
          <a:p>
            <a:r>
              <a:rPr lang="en-US" sz="2000" b="1" dirty="0">
                <a:solidFill>
                  <a:srgbClr val="002060"/>
                </a:solidFill>
                <a:latin typeface="+mj-lt"/>
              </a:rPr>
              <a:t>LANGUAGE </a:t>
            </a:r>
            <a:r>
              <a:rPr lang="ro-RO" sz="2000" b="1" dirty="0">
                <a:solidFill>
                  <a:srgbClr val="002060"/>
                </a:solidFill>
                <a:latin typeface="+mj-lt"/>
              </a:rPr>
              <a:t>LEVEL</a:t>
            </a:r>
            <a:r>
              <a:rPr lang="en-US" sz="2000" b="1" dirty="0">
                <a:solidFill>
                  <a:srgbClr val="002060"/>
                </a:solidFill>
                <a:latin typeface="+mj-lt"/>
              </a:rPr>
              <a:t>: </a:t>
            </a:r>
          </a:p>
          <a:p>
            <a:r>
              <a:rPr lang="en-US" sz="2000" dirty="0">
                <a:solidFill>
                  <a:srgbClr val="002060"/>
                </a:solidFill>
                <a:latin typeface="+mj-lt"/>
              </a:rPr>
              <a:t>M</a:t>
            </a:r>
            <a:r>
              <a:rPr lang="ro-RO" sz="2000" dirty="0">
                <a:solidFill>
                  <a:srgbClr val="002060"/>
                </a:solidFill>
                <a:latin typeface="+mj-lt"/>
              </a:rPr>
              <a:t>inium </a:t>
            </a:r>
            <a:r>
              <a:rPr lang="en-US" sz="2000" dirty="0">
                <a:solidFill>
                  <a:srgbClr val="002060"/>
                </a:solidFill>
                <a:latin typeface="+mj-lt"/>
              </a:rPr>
              <a:t>A2 Level – </a:t>
            </a:r>
            <a:r>
              <a:rPr lang="ro-RO" sz="2000" dirty="0">
                <a:solidFill>
                  <a:srgbClr val="002060"/>
                </a:solidFill>
                <a:latin typeface="+mj-lt"/>
              </a:rPr>
              <a:t>according to CEFR</a:t>
            </a:r>
          </a:p>
        </p:txBody>
      </p:sp>
      <p:cxnSp>
        <p:nvCxnSpPr>
          <p:cNvPr id="16" name="Straight Connector 15"/>
          <p:cNvCxnSpPr/>
          <p:nvPr/>
        </p:nvCxnSpPr>
        <p:spPr>
          <a:xfrm>
            <a:off x="642910" y="3071810"/>
            <a:ext cx="7858180" cy="1588"/>
          </a:xfrm>
          <a:prstGeom prst="line">
            <a:avLst/>
          </a:prstGeom>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1214414" y="3286124"/>
            <a:ext cx="7143800" cy="1015663"/>
          </a:xfrm>
          <a:prstGeom prst="rect">
            <a:avLst/>
          </a:prstGeom>
        </p:spPr>
        <p:txBody>
          <a:bodyPr wrap="square">
            <a:spAutoFit/>
          </a:bodyPr>
          <a:lstStyle/>
          <a:p>
            <a:r>
              <a:rPr lang="ro-RO" sz="2000" b="1" dirty="0">
                <a:solidFill>
                  <a:srgbClr val="002060"/>
                </a:solidFill>
                <a:latin typeface="+mj-lt"/>
              </a:rPr>
              <a:t>TECHNOLOGY:</a:t>
            </a:r>
          </a:p>
          <a:p>
            <a:r>
              <a:rPr lang="ro-RO" sz="2000" dirty="0">
                <a:solidFill>
                  <a:srgbClr val="002060"/>
                </a:solidFill>
                <a:latin typeface="+mj-lt"/>
              </a:rPr>
              <a:t>Can use INTERNET, QUIZZIZ PLATFORM, MICROSOFT OFFICE</a:t>
            </a:r>
          </a:p>
          <a:p>
            <a:r>
              <a:rPr lang="ro-RO" sz="2000" dirty="0">
                <a:solidFill>
                  <a:srgbClr val="002060"/>
                </a:solidFill>
                <a:latin typeface="+mj-lt"/>
              </a:rPr>
              <a:t>Can build objects from recycled materials </a:t>
            </a:r>
          </a:p>
        </p:txBody>
      </p:sp>
      <p:cxnSp>
        <p:nvCxnSpPr>
          <p:cNvPr id="19" name="Straight Connector 18"/>
          <p:cNvCxnSpPr/>
          <p:nvPr/>
        </p:nvCxnSpPr>
        <p:spPr>
          <a:xfrm>
            <a:off x="785786" y="4500570"/>
            <a:ext cx="7929618" cy="1588"/>
          </a:xfrm>
          <a:prstGeom prst="line">
            <a:avLst/>
          </a:prstGeom>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285852" y="4643446"/>
            <a:ext cx="7215238" cy="707886"/>
          </a:xfrm>
          <a:prstGeom prst="rect">
            <a:avLst/>
          </a:prstGeom>
        </p:spPr>
        <p:txBody>
          <a:bodyPr wrap="square">
            <a:spAutoFit/>
          </a:bodyPr>
          <a:lstStyle/>
          <a:p>
            <a:r>
              <a:rPr lang="en-US" sz="2000" b="1" dirty="0">
                <a:solidFill>
                  <a:srgbClr val="002060"/>
                </a:solidFill>
                <a:latin typeface="+mj-lt"/>
              </a:rPr>
              <a:t>CLASSROOM/ INTERDISCIPLINARY KNOWLEDGE: </a:t>
            </a:r>
          </a:p>
          <a:p>
            <a:r>
              <a:rPr lang="en-US" sz="2000" dirty="0">
                <a:solidFill>
                  <a:srgbClr val="002060"/>
                </a:solidFill>
                <a:latin typeface="+mj-lt"/>
              </a:rPr>
              <a:t>Know past simple and basic </a:t>
            </a:r>
            <a:r>
              <a:rPr lang="ro-RO" sz="2000" dirty="0">
                <a:solidFill>
                  <a:srgbClr val="002060"/>
                </a:solidFill>
                <a:latin typeface="+mj-lt"/>
              </a:rPr>
              <a:t>elements</a:t>
            </a:r>
            <a:r>
              <a:rPr lang="en-US" sz="2000" dirty="0">
                <a:solidFill>
                  <a:srgbClr val="002060"/>
                </a:solidFill>
                <a:latin typeface="+mj-lt"/>
              </a:rPr>
              <a:t> of </a:t>
            </a:r>
            <a:r>
              <a:rPr lang="ro-RO" sz="2000" dirty="0">
                <a:solidFill>
                  <a:srgbClr val="002060"/>
                </a:solidFill>
                <a:latin typeface="+mj-lt"/>
              </a:rPr>
              <a:t>physics</a:t>
            </a:r>
          </a:p>
        </p:txBody>
      </p:sp>
      <p:pic>
        <p:nvPicPr>
          <p:cNvPr id="2" name="Picture 1" descr="A picture containing text, vector graphics&#10;&#10;Description automatically generated">
            <a:extLst>
              <a:ext uri="{FF2B5EF4-FFF2-40B4-BE49-F238E27FC236}">
                <a16:creationId xmlns:a16="http://schemas.microsoft.com/office/drawing/2014/main" id="{42BBFC2A-9590-FA99-98A3-92CF3C4683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3738938" y="1306125"/>
            <a:ext cx="1774769" cy="1329695"/>
            <a:chOff x="285755" y="0"/>
            <a:chExt cx="2632025" cy="1686885"/>
          </a:xfrm>
          <a:scene3d>
            <a:camera prst="orthographicFront">
              <a:rot lat="0" lon="0" rev="0"/>
            </a:camera>
            <a:lightRig rig="contrasting" dir="t">
              <a:rot lat="0" lon="0" rev="1200000"/>
            </a:lightRig>
          </a:scene3d>
        </p:grpSpPr>
        <p:sp>
          <p:nvSpPr>
            <p:cNvPr id="14" name="Rounded Rectangle 13"/>
            <p:cNvSpPr/>
            <p:nvPr/>
          </p:nvSpPr>
          <p:spPr>
            <a:xfrm>
              <a:off x="285755" y="0"/>
              <a:ext cx="2632025" cy="1686885"/>
            </a:xfrm>
            <a:prstGeom prst="roundRect">
              <a:avLst>
                <a:gd name="adj" fmla="val 10000"/>
              </a:avLst>
            </a:prstGeom>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pPr algn="ctr"/>
              <a:endParaRPr lang="ro-RO" sz="2400" dirty="0">
                <a:latin typeface="Arial Black" pitchFamily="34" charset="0"/>
              </a:endParaRPr>
            </a:p>
            <a:p>
              <a:pPr algn="ctr"/>
              <a:r>
                <a:rPr lang="ro-RO" sz="2400" b="1" dirty="0">
                  <a:latin typeface="Times New Roman" panose="02020603050405020304" pitchFamily="18" charset="0"/>
                  <a:cs typeface="Times New Roman" panose="02020603050405020304" pitchFamily="18" charset="0"/>
                </a:rPr>
                <a:t>TOOLS</a:t>
              </a:r>
            </a:p>
          </p:txBody>
        </p:sp>
        <p:sp>
          <p:nvSpPr>
            <p:cNvPr id="15" name="Rounded Rectangle 4"/>
            <p:cNvSpPr/>
            <p:nvPr/>
          </p:nvSpPr>
          <p:spPr>
            <a:xfrm>
              <a:off x="335162" y="49407"/>
              <a:ext cx="2533211" cy="158807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36220" tIns="236220" rIns="236220" bIns="236220" numCol="1" spcCol="1270" anchor="ctr" anchorCtr="0">
              <a:noAutofit/>
            </a:bodyPr>
            <a:lstStyle/>
            <a:p>
              <a:pPr lvl="0" algn="ctr" defTabSz="2755900">
                <a:lnSpc>
                  <a:spcPct val="90000"/>
                </a:lnSpc>
                <a:spcBef>
                  <a:spcPct val="0"/>
                </a:spcBef>
                <a:spcAft>
                  <a:spcPct val="35000"/>
                </a:spcAft>
              </a:pPr>
              <a:endParaRPr lang="ro-RO" sz="6200" kern="1200" dirty="0"/>
            </a:p>
          </p:txBody>
        </p:sp>
      </p:grpSp>
      <p:grpSp>
        <p:nvGrpSpPr>
          <p:cNvPr id="17" name="Group 16"/>
          <p:cNvGrpSpPr/>
          <p:nvPr/>
        </p:nvGrpSpPr>
        <p:grpSpPr>
          <a:xfrm>
            <a:off x="1230751" y="2046082"/>
            <a:ext cx="1904632" cy="1156613"/>
            <a:chOff x="285736" y="1428760"/>
            <a:chExt cx="1904632" cy="1156613"/>
          </a:xfrm>
          <a:solidFill>
            <a:srgbClr val="FF7C80"/>
          </a:solidFill>
          <a:scene3d>
            <a:camera prst="orthographicFront">
              <a:rot lat="0" lon="0" rev="0"/>
            </a:camera>
            <a:lightRig rig="contrasting" dir="t">
              <a:rot lat="0" lon="0" rev="1200000"/>
            </a:lightRig>
          </a:scene3d>
        </p:grpSpPr>
        <p:sp>
          <p:nvSpPr>
            <p:cNvPr id="18" name="Rounded Rectangle 17"/>
            <p:cNvSpPr/>
            <p:nvPr/>
          </p:nvSpPr>
          <p:spPr>
            <a:xfrm>
              <a:off x="285736" y="1428760"/>
              <a:ext cx="1904632" cy="1156613"/>
            </a:xfrm>
            <a:prstGeom prst="roundRect">
              <a:avLst>
                <a:gd name="adj" fmla="val 10000"/>
              </a:avLst>
            </a:prstGeom>
            <a:grpFill/>
            <a:effectLst>
              <a:outerShdw blurRad="50800" dist="38100" dir="2700000" algn="tl" rotWithShape="0">
                <a:prstClr val="black">
                  <a:alpha val="40000"/>
                </a:prstClr>
              </a:outerShdw>
            </a:effectLst>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pPr algn="ctr"/>
              <a:endParaRPr lang="ro-RO" sz="2000" b="1" dirty="0">
                <a:latin typeface="Book Antiqua" pitchFamily="18" charset="0"/>
              </a:endParaRPr>
            </a:p>
            <a:p>
              <a:pPr algn="ctr"/>
              <a:r>
                <a:rPr lang="ro-RO" sz="2000" b="1" dirty="0">
                  <a:latin typeface="Times New Roman" panose="02020603050405020304" pitchFamily="18" charset="0"/>
                  <a:cs typeface="Times New Roman" panose="02020603050405020304" pitchFamily="18" charset="0"/>
                </a:rPr>
                <a:t>HARDWARE</a:t>
              </a:r>
            </a:p>
          </p:txBody>
        </p:sp>
        <p:sp>
          <p:nvSpPr>
            <p:cNvPr id="19" name="Rounded Rectangle 4"/>
            <p:cNvSpPr/>
            <p:nvPr/>
          </p:nvSpPr>
          <p:spPr>
            <a:xfrm>
              <a:off x="319612" y="1462636"/>
              <a:ext cx="1836880" cy="1088861"/>
            </a:xfrm>
            <a:prstGeom prst="rect">
              <a:avLst/>
            </a:prstGeom>
            <a:grpFill/>
            <a:sp3d>
              <a:bevelT/>
            </a:sp3d>
          </p:spPr>
          <p:style>
            <a:lnRef idx="0">
              <a:scrgbClr r="0" g="0" b="0"/>
            </a:lnRef>
            <a:fillRef idx="0">
              <a:scrgbClr r="0" g="0" b="0"/>
            </a:fillRef>
            <a:effectRef idx="0">
              <a:scrgbClr r="0" g="0" b="0"/>
            </a:effectRef>
            <a:fontRef idx="minor">
              <a:schemeClr val="lt1"/>
            </a:fontRef>
          </p:style>
          <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endParaRPr lang="ro-RO" sz="4500" kern="1200"/>
            </a:p>
          </p:txBody>
        </p:sp>
      </p:grpSp>
      <p:grpSp>
        <p:nvGrpSpPr>
          <p:cNvPr id="20" name="Group 19"/>
          <p:cNvGrpSpPr/>
          <p:nvPr/>
        </p:nvGrpSpPr>
        <p:grpSpPr>
          <a:xfrm>
            <a:off x="3675240" y="4467390"/>
            <a:ext cx="1904632" cy="1228051"/>
            <a:chOff x="285736" y="1428760"/>
            <a:chExt cx="1904632" cy="1156613"/>
          </a:xfrm>
          <a:solidFill>
            <a:srgbClr val="FF7C80"/>
          </a:solidFill>
          <a:scene3d>
            <a:camera prst="orthographicFront">
              <a:rot lat="0" lon="0" rev="0"/>
            </a:camera>
            <a:lightRig rig="contrasting" dir="t">
              <a:rot lat="0" lon="0" rev="1200000"/>
            </a:lightRig>
          </a:scene3d>
        </p:grpSpPr>
        <p:sp>
          <p:nvSpPr>
            <p:cNvPr id="21" name="Rounded Rectangle 20"/>
            <p:cNvSpPr/>
            <p:nvPr/>
          </p:nvSpPr>
          <p:spPr>
            <a:xfrm>
              <a:off x="285736" y="1428760"/>
              <a:ext cx="1904632" cy="1156613"/>
            </a:xfrm>
            <a:prstGeom prst="roundRect">
              <a:avLst>
                <a:gd name="adj" fmla="val 10000"/>
              </a:avLst>
            </a:prstGeom>
            <a:grpFill/>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pPr algn="ctr"/>
              <a:endParaRPr lang="ro-RO" sz="2000" b="1" dirty="0">
                <a:latin typeface="Book Antiqua" pitchFamily="18" charset="0"/>
              </a:endParaRPr>
            </a:p>
            <a:p>
              <a:pPr algn="ctr"/>
              <a:r>
                <a:rPr lang="ro-RO" sz="2000" b="1" dirty="0">
                  <a:latin typeface="Times New Roman" panose="02020603050405020304" pitchFamily="18" charset="0"/>
                  <a:cs typeface="Times New Roman" panose="02020603050405020304" pitchFamily="18" charset="0"/>
                </a:rPr>
                <a:t>INTERNET ACCES</a:t>
              </a:r>
            </a:p>
          </p:txBody>
        </p:sp>
        <p:sp>
          <p:nvSpPr>
            <p:cNvPr id="22" name="Rounded Rectangle 4"/>
            <p:cNvSpPr/>
            <p:nvPr/>
          </p:nvSpPr>
          <p:spPr>
            <a:xfrm>
              <a:off x="319612" y="1462636"/>
              <a:ext cx="1836880" cy="108886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endParaRPr lang="ro-RO" sz="4500" kern="1200"/>
            </a:p>
          </p:txBody>
        </p:sp>
      </p:grpSp>
      <p:grpSp>
        <p:nvGrpSpPr>
          <p:cNvPr id="23" name="Group 22"/>
          <p:cNvGrpSpPr/>
          <p:nvPr/>
        </p:nvGrpSpPr>
        <p:grpSpPr>
          <a:xfrm>
            <a:off x="1187624" y="4826138"/>
            <a:ext cx="1904632" cy="1156613"/>
            <a:chOff x="285736" y="1428760"/>
            <a:chExt cx="1904632" cy="1156613"/>
          </a:xfrm>
          <a:scene3d>
            <a:camera prst="orthographicFront">
              <a:rot lat="0" lon="0" rev="0"/>
            </a:camera>
            <a:lightRig rig="contrasting" dir="t">
              <a:rot lat="0" lon="0" rev="1200000"/>
            </a:lightRig>
          </a:scene3d>
        </p:grpSpPr>
        <p:sp>
          <p:nvSpPr>
            <p:cNvPr id="24" name="Rounded Rectangle 23"/>
            <p:cNvSpPr/>
            <p:nvPr/>
          </p:nvSpPr>
          <p:spPr>
            <a:xfrm>
              <a:off x="285736" y="1428760"/>
              <a:ext cx="1904632" cy="1156613"/>
            </a:xfrm>
            <a:prstGeom prst="roundRect">
              <a:avLst>
                <a:gd name="adj" fmla="val 10000"/>
              </a:avLst>
            </a:prstGeom>
            <a:solidFill>
              <a:srgbClr val="7030A0"/>
            </a:solidFill>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endParaRPr lang="ro-RO" dirty="0"/>
            </a:p>
            <a:p>
              <a:pPr algn="ctr"/>
              <a:r>
                <a:rPr lang="ro-RO" dirty="0">
                  <a:latin typeface="Times New Roman" panose="02020603050405020304" pitchFamily="18" charset="0"/>
                  <a:cs typeface="Times New Roman" panose="02020603050405020304" pitchFamily="18" charset="0"/>
                </a:rPr>
                <a:t>IQ</a:t>
              </a:r>
              <a:r>
                <a:rPr lang="en-US" dirty="0">
                  <a:latin typeface="Times New Roman" panose="02020603050405020304" pitchFamily="18" charset="0"/>
                  <a:cs typeface="Times New Roman" panose="02020603050405020304" pitchFamily="18" charset="0"/>
                </a:rPr>
                <a:t>-</a:t>
              </a:r>
              <a:r>
                <a:rPr lang="ro-RO" dirty="0">
                  <a:latin typeface="Times New Roman" panose="02020603050405020304" pitchFamily="18" charset="0"/>
                  <a:cs typeface="Times New Roman" panose="02020603050405020304" pitchFamily="18" charset="0"/>
                </a:rPr>
                <a:t>BOARD</a:t>
              </a:r>
            </a:p>
          </p:txBody>
        </p:sp>
        <p:sp>
          <p:nvSpPr>
            <p:cNvPr id="25" name="Rounded Rectangle 4"/>
            <p:cNvSpPr/>
            <p:nvPr/>
          </p:nvSpPr>
          <p:spPr>
            <a:xfrm>
              <a:off x="319612" y="1462636"/>
              <a:ext cx="1836880" cy="108886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endParaRPr lang="ro-RO" sz="4500" kern="1200"/>
            </a:p>
          </p:txBody>
        </p:sp>
      </p:grpSp>
      <p:grpSp>
        <p:nvGrpSpPr>
          <p:cNvPr id="26" name="Group 25"/>
          <p:cNvGrpSpPr/>
          <p:nvPr/>
        </p:nvGrpSpPr>
        <p:grpSpPr>
          <a:xfrm>
            <a:off x="1033976" y="2534182"/>
            <a:ext cx="2105024" cy="2051431"/>
            <a:chOff x="319612" y="1462636"/>
            <a:chExt cx="2105024" cy="2051431"/>
          </a:xfrm>
          <a:scene3d>
            <a:camera prst="orthographicFront">
              <a:rot lat="0" lon="0" rev="0"/>
            </a:camera>
            <a:lightRig rig="contrasting" dir="t">
              <a:rot lat="0" lon="0" rev="1200000"/>
            </a:lightRig>
          </a:scene3d>
        </p:grpSpPr>
        <p:sp>
          <p:nvSpPr>
            <p:cNvPr id="27" name="Rounded Rectangle 26"/>
            <p:cNvSpPr/>
            <p:nvPr/>
          </p:nvSpPr>
          <p:spPr>
            <a:xfrm>
              <a:off x="520004" y="2357454"/>
              <a:ext cx="1904632" cy="1156613"/>
            </a:xfrm>
            <a:prstGeom prst="roundRect">
              <a:avLst>
                <a:gd name="adj" fmla="val 10000"/>
              </a:avLst>
            </a:prstGeom>
            <a:solidFill>
              <a:srgbClr val="7030A0"/>
            </a:solidFill>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endParaRPr lang="ro-RO" dirty="0"/>
            </a:p>
            <a:p>
              <a:pPr algn="ctr"/>
              <a:r>
                <a:rPr lang="ro-RO" dirty="0">
                  <a:latin typeface="Times New Roman" panose="02020603050405020304" pitchFamily="18" charset="0"/>
                  <a:cs typeface="Times New Roman" panose="02020603050405020304" pitchFamily="18" charset="0"/>
                </a:rPr>
                <a:t>LAPTOPS/</a:t>
              </a:r>
            </a:p>
            <a:p>
              <a:pPr algn="ctr"/>
              <a:r>
                <a:rPr lang="ro-RO" dirty="0">
                  <a:latin typeface="Times New Roman" panose="02020603050405020304" pitchFamily="18" charset="0"/>
                  <a:cs typeface="Times New Roman" panose="02020603050405020304" pitchFamily="18" charset="0"/>
                </a:rPr>
                <a:t>SMARTPHONE</a:t>
              </a:r>
            </a:p>
          </p:txBody>
        </p:sp>
        <p:sp>
          <p:nvSpPr>
            <p:cNvPr id="28" name="Rounded Rectangle 4"/>
            <p:cNvSpPr/>
            <p:nvPr/>
          </p:nvSpPr>
          <p:spPr>
            <a:xfrm>
              <a:off x="319612" y="1462636"/>
              <a:ext cx="1836880" cy="108886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endParaRPr lang="ro-RO" sz="4500" kern="1200"/>
            </a:p>
          </p:txBody>
        </p:sp>
      </p:grpSp>
      <p:grpSp>
        <p:nvGrpSpPr>
          <p:cNvPr id="29" name="Group 28"/>
          <p:cNvGrpSpPr/>
          <p:nvPr/>
        </p:nvGrpSpPr>
        <p:grpSpPr>
          <a:xfrm>
            <a:off x="6055861" y="2043714"/>
            <a:ext cx="1904632" cy="1156613"/>
            <a:chOff x="285736" y="1460268"/>
            <a:chExt cx="1904632" cy="1156613"/>
          </a:xfrm>
          <a:scene3d>
            <a:camera prst="orthographicFront">
              <a:rot lat="0" lon="0" rev="0"/>
            </a:camera>
            <a:lightRig rig="contrasting" dir="t">
              <a:rot lat="0" lon="0" rev="1200000"/>
            </a:lightRig>
          </a:scene3d>
        </p:grpSpPr>
        <p:sp>
          <p:nvSpPr>
            <p:cNvPr id="30" name="Rounded Rectangle 29"/>
            <p:cNvSpPr/>
            <p:nvPr/>
          </p:nvSpPr>
          <p:spPr>
            <a:xfrm>
              <a:off x="285736" y="1460268"/>
              <a:ext cx="1904632" cy="1156613"/>
            </a:xfrm>
            <a:prstGeom prst="roundRect">
              <a:avLst>
                <a:gd name="adj" fmla="val 10000"/>
              </a:avLst>
            </a:prstGeom>
            <a:solidFill>
              <a:srgbClr val="FF7C80"/>
            </a:solidFill>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endParaRPr lang="ro-RO" sz="2000" b="1" dirty="0">
                <a:latin typeface="Book Antiqua" pitchFamily="18" charset="0"/>
              </a:endParaRPr>
            </a:p>
            <a:p>
              <a:r>
                <a:rPr lang="en-US" sz="2000" b="1" dirty="0">
                  <a:latin typeface="Times New Roman" panose="02020603050405020304" pitchFamily="18" charset="0"/>
                  <a:cs typeface="Times New Roman" panose="02020603050405020304" pitchFamily="18" charset="0"/>
                </a:rPr>
                <a:t>  </a:t>
              </a:r>
              <a:r>
                <a:rPr lang="ro-RO" sz="2000" b="1" dirty="0">
                  <a:latin typeface="Times New Roman" panose="02020603050405020304" pitchFamily="18" charset="0"/>
                  <a:cs typeface="Times New Roman" panose="02020603050405020304" pitchFamily="18" charset="0"/>
                </a:rPr>
                <a:t>SOFTWARE</a:t>
              </a:r>
            </a:p>
          </p:txBody>
        </p:sp>
        <p:sp>
          <p:nvSpPr>
            <p:cNvPr id="31" name="Rounded Rectangle 4"/>
            <p:cNvSpPr/>
            <p:nvPr/>
          </p:nvSpPr>
          <p:spPr>
            <a:xfrm>
              <a:off x="319612" y="1462636"/>
              <a:ext cx="1836880" cy="108886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endParaRPr lang="ro-RO" sz="4500" kern="1200"/>
            </a:p>
          </p:txBody>
        </p:sp>
      </p:grpSp>
      <p:grpSp>
        <p:nvGrpSpPr>
          <p:cNvPr id="32" name="Group 31"/>
          <p:cNvGrpSpPr/>
          <p:nvPr/>
        </p:nvGrpSpPr>
        <p:grpSpPr>
          <a:xfrm>
            <a:off x="6076239" y="2462745"/>
            <a:ext cx="2046954" cy="2122868"/>
            <a:chOff x="109538" y="1462636"/>
            <a:chExt cx="2046954" cy="2122868"/>
          </a:xfrm>
          <a:scene3d>
            <a:camera prst="orthographicFront">
              <a:rot lat="0" lon="0" rev="0"/>
            </a:camera>
            <a:lightRig rig="contrasting" dir="t">
              <a:rot lat="0" lon="0" rev="1200000"/>
            </a:lightRig>
          </a:scene3d>
        </p:grpSpPr>
        <p:sp>
          <p:nvSpPr>
            <p:cNvPr id="33" name="Rounded Rectangle 32"/>
            <p:cNvSpPr/>
            <p:nvPr/>
          </p:nvSpPr>
          <p:spPr>
            <a:xfrm>
              <a:off x="109538" y="2428891"/>
              <a:ext cx="1904632" cy="1156613"/>
            </a:xfrm>
            <a:prstGeom prst="roundRect">
              <a:avLst>
                <a:gd name="adj" fmla="val 10000"/>
              </a:avLst>
            </a:prstGeom>
            <a:solidFill>
              <a:schemeClr val="accent1">
                <a:lumMod val="60000"/>
                <a:lumOff val="40000"/>
              </a:schemeClr>
            </a:solidFill>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pPr algn="ctr"/>
              <a:endParaRPr lang="ro-RO" dirty="0"/>
            </a:p>
            <a:p>
              <a:pPr algn="ctr"/>
              <a:r>
                <a:rPr lang="ro-RO" dirty="0">
                  <a:latin typeface="Times New Roman" panose="02020603050405020304" pitchFamily="18" charset="0"/>
                  <a:cs typeface="Times New Roman" panose="02020603050405020304" pitchFamily="18" charset="0"/>
                </a:rPr>
                <a:t>MICROSOFT </a:t>
              </a:r>
            </a:p>
            <a:p>
              <a:pPr algn="ctr"/>
              <a:r>
                <a:rPr lang="ro-RO" dirty="0">
                  <a:latin typeface="Times New Roman" panose="02020603050405020304" pitchFamily="18" charset="0"/>
                  <a:cs typeface="Times New Roman" panose="02020603050405020304" pitchFamily="18" charset="0"/>
                </a:rPr>
                <a:t>OFFICE</a:t>
              </a:r>
            </a:p>
          </p:txBody>
        </p:sp>
        <p:sp>
          <p:nvSpPr>
            <p:cNvPr id="34" name="Rounded Rectangle 4"/>
            <p:cNvSpPr/>
            <p:nvPr/>
          </p:nvSpPr>
          <p:spPr>
            <a:xfrm>
              <a:off x="319612" y="1462636"/>
              <a:ext cx="1836880" cy="108886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endParaRPr lang="ro-RO" sz="4500" kern="1200"/>
            </a:p>
          </p:txBody>
        </p:sp>
      </p:grpSp>
      <p:grpSp>
        <p:nvGrpSpPr>
          <p:cNvPr id="36" name="Group 35"/>
          <p:cNvGrpSpPr/>
          <p:nvPr/>
        </p:nvGrpSpPr>
        <p:grpSpPr>
          <a:xfrm>
            <a:off x="6075223" y="4814286"/>
            <a:ext cx="1939337" cy="1156613"/>
            <a:chOff x="217155" y="1420847"/>
            <a:chExt cx="1939337" cy="1156613"/>
          </a:xfrm>
          <a:scene3d>
            <a:camera prst="orthographicFront">
              <a:rot lat="0" lon="0" rev="0"/>
            </a:camera>
            <a:lightRig rig="contrasting" dir="t">
              <a:rot lat="0" lon="0" rev="1200000"/>
            </a:lightRig>
          </a:scene3d>
        </p:grpSpPr>
        <p:sp>
          <p:nvSpPr>
            <p:cNvPr id="37" name="Rounded Rectangle 36"/>
            <p:cNvSpPr/>
            <p:nvPr/>
          </p:nvSpPr>
          <p:spPr>
            <a:xfrm>
              <a:off x="217155" y="1420847"/>
              <a:ext cx="1904632" cy="1156613"/>
            </a:xfrm>
            <a:prstGeom prst="roundRect">
              <a:avLst>
                <a:gd name="adj" fmla="val 10000"/>
              </a:avLst>
            </a:prstGeom>
            <a:solidFill>
              <a:schemeClr val="accent1">
                <a:lumMod val="60000"/>
                <a:lumOff val="40000"/>
              </a:schemeClr>
            </a:solidFill>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a:lstStyle/>
            <a:p>
              <a:pPr algn="ctr"/>
              <a:endParaRPr lang="ro-RO" dirty="0"/>
            </a:p>
            <a:p>
              <a:pPr algn="ctr"/>
              <a:r>
                <a:rPr lang="ro-RO" dirty="0">
                  <a:latin typeface="Times New Roman" panose="02020603050405020304" pitchFamily="18" charset="0"/>
                  <a:cs typeface="Times New Roman" panose="02020603050405020304" pitchFamily="18" charset="0"/>
                </a:rPr>
                <a:t>GOOGLE </a:t>
              </a:r>
              <a:r>
                <a:rPr lang="en-US" dirty="0">
                  <a:latin typeface="Times New Roman" panose="02020603050405020304" pitchFamily="18" charset="0"/>
                  <a:cs typeface="Times New Roman" panose="02020603050405020304" pitchFamily="18" charset="0"/>
                </a:rPr>
                <a:t>PLATFORMS</a:t>
              </a:r>
              <a:endParaRPr lang="ro-RO" dirty="0">
                <a:latin typeface="Times New Roman" panose="02020603050405020304" pitchFamily="18" charset="0"/>
                <a:cs typeface="Times New Roman" panose="02020603050405020304" pitchFamily="18" charset="0"/>
              </a:endParaRPr>
            </a:p>
          </p:txBody>
        </p:sp>
        <p:sp>
          <p:nvSpPr>
            <p:cNvPr id="38" name="Rounded Rectangle 4"/>
            <p:cNvSpPr/>
            <p:nvPr/>
          </p:nvSpPr>
          <p:spPr>
            <a:xfrm>
              <a:off x="319612" y="1462636"/>
              <a:ext cx="1836880" cy="108886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endParaRPr lang="ro-RO" sz="4500" kern="1200"/>
            </a:p>
          </p:txBody>
        </p:sp>
      </p:grpSp>
      <p:sp>
        <p:nvSpPr>
          <p:cNvPr id="41" name="Bent-Up Arrow 40"/>
          <p:cNvSpPr/>
          <p:nvPr/>
        </p:nvSpPr>
        <p:spPr>
          <a:xfrm rot="10800000">
            <a:off x="1838976" y="1494659"/>
            <a:ext cx="1857388" cy="500066"/>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2" name="Bent-Up Arrow 41"/>
          <p:cNvSpPr/>
          <p:nvPr/>
        </p:nvSpPr>
        <p:spPr>
          <a:xfrm flipV="1">
            <a:off x="5551473" y="1494824"/>
            <a:ext cx="1857388" cy="500066"/>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3" name="Down Arrow 42"/>
          <p:cNvSpPr/>
          <p:nvPr/>
        </p:nvSpPr>
        <p:spPr>
          <a:xfrm>
            <a:off x="4446062" y="2872944"/>
            <a:ext cx="357190" cy="135732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4" name="Curved Right Arrow 43"/>
          <p:cNvSpPr/>
          <p:nvPr/>
        </p:nvSpPr>
        <p:spPr>
          <a:xfrm>
            <a:off x="830434" y="2534182"/>
            <a:ext cx="357190" cy="100013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solidFill>
                <a:schemeClr val="tx1"/>
              </a:solidFill>
            </a:endParaRPr>
          </a:p>
        </p:txBody>
      </p:sp>
      <p:sp>
        <p:nvSpPr>
          <p:cNvPr id="45" name="Curved Right Arrow 44"/>
          <p:cNvSpPr/>
          <p:nvPr/>
        </p:nvSpPr>
        <p:spPr>
          <a:xfrm>
            <a:off x="696809" y="2534182"/>
            <a:ext cx="500066" cy="257176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solidFill>
                <a:schemeClr val="tx1"/>
              </a:solidFill>
            </a:endParaRPr>
          </a:p>
        </p:txBody>
      </p:sp>
      <p:sp>
        <p:nvSpPr>
          <p:cNvPr id="46" name="Curved Left Arrow 45"/>
          <p:cNvSpPr/>
          <p:nvPr/>
        </p:nvSpPr>
        <p:spPr>
          <a:xfrm>
            <a:off x="8001391" y="2457422"/>
            <a:ext cx="428628" cy="1143008"/>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solidFill>
                <a:schemeClr val="tx1"/>
              </a:solidFill>
            </a:endParaRPr>
          </a:p>
        </p:txBody>
      </p:sp>
      <p:sp>
        <p:nvSpPr>
          <p:cNvPr id="47" name="Curved Left Arrow 46"/>
          <p:cNvSpPr/>
          <p:nvPr/>
        </p:nvSpPr>
        <p:spPr>
          <a:xfrm>
            <a:off x="7994369" y="2391306"/>
            <a:ext cx="642942" cy="285752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solidFill>
                <a:schemeClr val="tx1"/>
              </a:solidFill>
            </a:endParaRPr>
          </a:p>
        </p:txBody>
      </p:sp>
      <p:pic>
        <p:nvPicPr>
          <p:cNvPr id="2" name="Picture 1" descr="A picture containing text, vector graphics&#10;&#10;Description automatically generated">
            <a:extLst>
              <a:ext uri="{FF2B5EF4-FFF2-40B4-BE49-F238E27FC236}">
                <a16:creationId xmlns:a16="http://schemas.microsoft.com/office/drawing/2014/main" id="{D0A88C86-F9DD-C3CA-227E-B5D74C89E7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668900" y="2638823"/>
            <a:ext cx="3286148" cy="1580353"/>
          </a:xfrm>
        </p:spPr>
        <p:txBody>
          <a:bodyPr>
            <a:normAutofit/>
          </a:bodyPr>
          <a:lstStyle/>
          <a:p>
            <a:pPr marL="0" indent="0">
              <a:buNone/>
            </a:pPr>
            <a:r>
              <a:rPr lang="en-US" b="1" dirty="0">
                <a:solidFill>
                  <a:schemeClr val="tx2">
                    <a:lumMod val="75000"/>
                  </a:schemeClr>
                </a:solidFill>
                <a:latin typeface="Times New Roman" panose="02020603050405020304" pitchFamily="18" charset="0"/>
                <a:cs typeface="Times New Roman" panose="02020603050405020304" pitchFamily="18" charset="0"/>
              </a:rPr>
              <a:t>     </a:t>
            </a:r>
            <a:r>
              <a:rPr lang="ro-RO" b="1" dirty="0">
                <a:solidFill>
                  <a:schemeClr val="tx2">
                    <a:lumMod val="75000"/>
                  </a:schemeClr>
                </a:solidFill>
                <a:latin typeface="Times New Roman" panose="02020603050405020304" pitchFamily="18" charset="0"/>
                <a:cs typeface="Times New Roman" panose="02020603050405020304" pitchFamily="18" charset="0"/>
              </a:rPr>
              <a:t>TEACHING</a:t>
            </a:r>
          </a:p>
          <a:p>
            <a:pPr>
              <a:buNone/>
            </a:pPr>
            <a:r>
              <a:rPr lang="ro-RO" b="1" dirty="0">
                <a:solidFill>
                  <a:schemeClr val="tx2">
                    <a:lumMod val="75000"/>
                  </a:schemeClr>
                </a:solidFill>
                <a:latin typeface="Times New Roman" panose="02020603050405020304" pitchFamily="18" charset="0"/>
                <a:cs typeface="Times New Roman" panose="02020603050405020304" pitchFamily="18" charset="0"/>
              </a:rPr>
              <a:t>METHODOLOGY</a:t>
            </a:r>
          </a:p>
        </p:txBody>
      </p:sp>
      <p:graphicFrame>
        <p:nvGraphicFramePr>
          <p:cNvPr id="17" name="Table 16"/>
          <p:cNvGraphicFramePr>
            <a:graphicFrameLocks noGrp="1"/>
          </p:cNvGraphicFramePr>
          <p:nvPr>
            <p:extLst>
              <p:ext uri="{D42A27DB-BD31-4B8C-83A1-F6EECF244321}">
                <p14:modId xmlns:p14="http://schemas.microsoft.com/office/powerpoint/2010/main" val="4096762051"/>
              </p:ext>
            </p:extLst>
          </p:nvPr>
        </p:nvGraphicFramePr>
        <p:xfrm>
          <a:off x="3779912" y="1124744"/>
          <a:ext cx="4714908" cy="4794083"/>
        </p:xfrm>
        <a:graphic>
          <a:graphicData uri="http://schemas.openxmlformats.org/drawingml/2006/table">
            <a:tbl>
              <a:tblPr firstRow="1" bandRow="1">
                <a:tableStyleId>{5C22544A-7EE6-4342-B048-85BDC9FD1C3A}</a:tableStyleId>
              </a:tblPr>
              <a:tblGrid>
                <a:gridCol w="2357454">
                  <a:extLst>
                    <a:ext uri="{9D8B030D-6E8A-4147-A177-3AD203B41FA5}">
                      <a16:colId xmlns:a16="http://schemas.microsoft.com/office/drawing/2014/main" val="20000"/>
                    </a:ext>
                  </a:extLst>
                </a:gridCol>
                <a:gridCol w="2357454">
                  <a:extLst>
                    <a:ext uri="{9D8B030D-6E8A-4147-A177-3AD203B41FA5}">
                      <a16:colId xmlns:a16="http://schemas.microsoft.com/office/drawing/2014/main" val="20001"/>
                    </a:ext>
                  </a:extLst>
                </a:gridCol>
              </a:tblGrid>
              <a:tr h="632341">
                <a:tc>
                  <a:txBody>
                    <a:bodyPr/>
                    <a:lstStyle/>
                    <a:p>
                      <a:r>
                        <a:rPr kumimoji="0" lang="ro-RO" sz="1800" b="1" kern="1200" baseline="0" dirty="0">
                          <a:solidFill>
                            <a:schemeClr val="lt1"/>
                          </a:solidFill>
                          <a:latin typeface="Times New Roman" panose="02020603050405020304" pitchFamily="18" charset="0"/>
                          <a:ea typeface="+mn-ea"/>
                          <a:cs typeface="Times New Roman" panose="02020603050405020304" pitchFamily="18" charset="0"/>
                        </a:rPr>
                        <a:t>UNDERLYING THEORY</a:t>
                      </a:r>
                      <a:endParaRPr lang="ro-RO" dirty="0">
                        <a:latin typeface="Times New Roman" panose="02020603050405020304" pitchFamily="18" charset="0"/>
                        <a:cs typeface="Times New Roman" panose="02020603050405020304" pitchFamily="18" charset="0"/>
                      </a:endParaRPr>
                    </a:p>
                  </a:txBody>
                  <a:tcPr/>
                </a:tc>
                <a:tc>
                  <a:txBody>
                    <a:bodyPr/>
                    <a:lstStyle/>
                    <a:p>
                      <a:r>
                        <a:rPr kumimoji="0" lang="ro-RO" sz="1800" b="1" kern="1200" baseline="0" dirty="0">
                          <a:solidFill>
                            <a:schemeClr val="lt1"/>
                          </a:solidFill>
                          <a:latin typeface="Times New Roman" panose="02020603050405020304" pitchFamily="18" charset="0"/>
                          <a:ea typeface="+mn-ea"/>
                          <a:cs typeface="Times New Roman" panose="02020603050405020304" pitchFamily="18" charset="0"/>
                        </a:rPr>
                        <a:t>CONSTRUCTIVISM</a:t>
                      </a:r>
                      <a:endParaRPr lang="ro-RO"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622461">
                <a:tc>
                  <a:txBody>
                    <a:bodyPr/>
                    <a:lstStyle/>
                    <a:p>
                      <a:r>
                        <a:rPr kumimoji="0" lang="ro-RO" sz="1600" b="1" kern="1200" baseline="0" dirty="0">
                          <a:solidFill>
                            <a:srgbClr val="002060"/>
                          </a:solidFill>
                          <a:latin typeface="+mj-lt"/>
                          <a:ea typeface="+mn-ea"/>
                          <a:cs typeface="+mn-cs"/>
                        </a:rPr>
                        <a:t>FRAMEWORK</a:t>
                      </a:r>
                      <a:endParaRPr lang="ro-RO" sz="1600" dirty="0">
                        <a:solidFill>
                          <a:srgbClr val="002060"/>
                        </a:solidFill>
                        <a:latin typeface="+mj-lt"/>
                      </a:endParaRPr>
                    </a:p>
                  </a:txBody>
                  <a:tcPr/>
                </a:tc>
                <a:tc>
                  <a:txBody>
                    <a:bodyPr/>
                    <a:lstStyle/>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TASK-BASED LEARNING (TBL)</a:t>
                      </a:r>
                      <a:endParaRPr lang="ro-RO" sz="1600" dirty="0">
                        <a:solidFill>
                          <a:srgbClr val="002060"/>
                        </a:solidFill>
                        <a:latin typeface="+mj-lt"/>
                      </a:endParaRPr>
                    </a:p>
                  </a:txBody>
                  <a:tcPr/>
                </a:tc>
                <a:extLst>
                  <a:ext uri="{0D108BD9-81ED-4DB2-BD59-A6C34878D82A}">
                    <a16:rowId xmlns:a16="http://schemas.microsoft.com/office/drawing/2014/main" val="10001"/>
                  </a:ext>
                </a:extLst>
              </a:tr>
              <a:tr h="580129">
                <a:tc>
                  <a:txBody>
                    <a:bodyPr/>
                    <a:lstStyle/>
                    <a:p>
                      <a:r>
                        <a:rPr kumimoji="0" lang="ro-RO" sz="1600" b="1" kern="1200" baseline="0" dirty="0">
                          <a:solidFill>
                            <a:srgbClr val="002060"/>
                          </a:solidFill>
                          <a:latin typeface="+mj-lt"/>
                          <a:ea typeface="+mn-ea"/>
                          <a:cs typeface="+mn-cs"/>
                        </a:rPr>
                        <a:t>APPROACH</a:t>
                      </a:r>
                      <a:endParaRPr lang="ro-RO" sz="1600" dirty="0">
                        <a:solidFill>
                          <a:srgbClr val="002060"/>
                        </a:solidFill>
                        <a:latin typeface="+mj-lt"/>
                      </a:endParaRPr>
                    </a:p>
                  </a:txBody>
                  <a:tcPr/>
                </a:tc>
                <a:tc>
                  <a:txBody>
                    <a:bodyPr/>
                    <a:lstStyle/>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LEARNER-CENTRED</a:t>
                      </a:r>
                      <a:r>
                        <a:rPr kumimoji="0" lang="en-US" sz="1600" kern="1200" baseline="0" dirty="0">
                          <a:solidFill>
                            <a:srgbClr val="002060"/>
                          </a:solidFill>
                          <a:latin typeface="+mj-lt"/>
                          <a:ea typeface="+mn-ea"/>
                          <a:cs typeface="+mn-cs"/>
                        </a:rPr>
                        <a:t>,</a:t>
                      </a:r>
                      <a:endParaRPr kumimoji="0" lang="ro-RO" sz="1600" kern="1200" baseline="0" dirty="0">
                        <a:solidFill>
                          <a:srgbClr val="002060"/>
                        </a:solidFill>
                        <a:latin typeface="+mj-lt"/>
                        <a:ea typeface="+mn-ea"/>
                        <a:cs typeface="+mn-cs"/>
                      </a:endParaRPr>
                    </a:p>
                    <a:p>
                      <a:r>
                        <a:rPr kumimoji="0" lang="ro-RO" sz="1600" kern="1200" baseline="0" dirty="0">
                          <a:solidFill>
                            <a:srgbClr val="002060"/>
                          </a:solidFill>
                          <a:latin typeface="+mj-lt"/>
                          <a:ea typeface="+mn-ea"/>
                          <a:cs typeface="+mn-cs"/>
                        </a:rPr>
                        <a:t>COMMUNICATIVE</a:t>
                      </a:r>
                      <a:endParaRPr lang="ro-RO" sz="1600" dirty="0">
                        <a:solidFill>
                          <a:srgbClr val="002060"/>
                        </a:solidFill>
                        <a:latin typeface="+mj-lt"/>
                      </a:endParaRPr>
                    </a:p>
                  </a:txBody>
                  <a:tcPr/>
                </a:tc>
                <a:extLst>
                  <a:ext uri="{0D108BD9-81ED-4DB2-BD59-A6C34878D82A}">
                    <a16:rowId xmlns:a16="http://schemas.microsoft.com/office/drawing/2014/main" val="10002"/>
                  </a:ext>
                </a:extLst>
              </a:tr>
              <a:tr h="2328952">
                <a:tc>
                  <a:txBody>
                    <a:bodyPr/>
                    <a:lstStyle/>
                    <a:p>
                      <a:r>
                        <a:rPr kumimoji="0" lang="ro-RO" sz="1600" b="1" kern="1200" baseline="0" dirty="0">
                          <a:solidFill>
                            <a:srgbClr val="002060"/>
                          </a:solidFill>
                          <a:latin typeface="+mj-lt"/>
                          <a:ea typeface="+mn-ea"/>
                          <a:cs typeface="+mn-cs"/>
                        </a:rPr>
                        <a:t>ACTIVITIES</a:t>
                      </a:r>
                      <a:endParaRPr lang="ro-RO" sz="1600" dirty="0">
                        <a:solidFill>
                          <a:srgbClr val="002060"/>
                        </a:solidFill>
                        <a:latin typeface="+mj-lt"/>
                      </a:endParaRPr>
                    </a:p>
                  </a:txBody>
                  <a:tcPr/>
                </a:tc>
                <a:tc>
                  <a:txBody>
                    <a:bodyPr/>
                    <a:lstStyle/>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TASK-BASED</a:t>
                      </a:r>
                    </a:p>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SELECTING INFORMATION</a:t>
                      </a:r>
                    </a:p>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FILL</a:t>
                      </a:r>
                      <a:r>
                        <a:rPr kumimoji="0" lang="en-US" sz="1600" kern="1200" baseline="0" dirty="0">
                          <a:solidFill>
                            <a:srgbClr val="002060"/>
                          </a:solidFill>
                          <a:latin typeface="+mj-lt"/>
                          <a:ea typeface="+mn-ea"/>
                          <a:cs typeface="+mn-cs"/>
                        </a:rPr>
                        <a:t> IN</a:t>
                      </a:r>
                      <a:r>
                        <a:rPr kumimoji="0" lang="ro-RO" sz="1600" kern="1200" baseline="0" dirty="0">
                          <a:solidFill>
                            <a:srgbClr val="002060"/>
                          </a:solidFill>
                          <a:latin typeface="+mj-lt"/>
                          <a:ea typeface="+mn-ea"/>
                          <a:cs typeface="+mn-cs"/>
                        </a:rPr>
                        <a:t> THE GAPS</a:t>
                      </a:r>
                    </a:p>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ANSWERING</a:t>
                      </a:r>
                      <a:r>
                        <a:rPr kumimoji="0" lang="en-US" sz="1600" kern="1200" baseline="0" dirty="0">
                          <a:solidFill>
                            <a:srgbClr val="002060"/>
                          </a:solidFill>
                          <a:latin typeface="+mj-lt"/>
                          <a:ea typeface="+mn-ea"/>
                          <a:cs typeface="+mn-cs"/>
                        </a:rPr>
                        <a:t> </a:t>
                      </a:r>
                      <a:r>
                        <a:rPr kumimoji="0" lang="ro-RO" sz="1600" kern="1200" baseline="0" dirty="0">
                          <a:solidFill>
                            <a:srgbClr val="002060"/>
                          </a:solidFill>
                          <a:latin typeface="+mj-lt"/>
                          <a:ea typeface="+mn-ea"/>
                          <a:cs typeface="+mn-cs"/>
                        </a:rPr>
                        <a:t>QUESTIONS</a:t>
                      </a:r>
                    </a:p>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CLASS DISCUSSION</a:t>
                      </a:r>
                    </a:p>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COOPERATIVE LEARNING</a:t>
                      </a:r>
                    </a:p>
                  </a:txBody>
                  <a:tcPr/>
                </a:tc>
                <a:extLst>
                  <a:ext uri="{0D108BD9-81ED-4DB2-BD59-A6C34878D82A}">
                    <a16:rowId xmlns:a16="http://schemas.microsoft.com/office/drawing/2014/main" val="10003"/>
                  </a:ext>
                </a:extLst>
              </a:tr>
              <a:tr h="622461">
                <a:tc>
                  <a:txBody>
                    <a:bodyPr/>
                    <a:lstStyle/>
                    <a:p>
                      <a:r>
                        <a:rPr kumimoji="0" lang="ro-RO" sz="1600" b="1" kern="1200" baseline="0" dirty="0">
                          <a:solidFill>
                            <a:srgbClr val="002060"/>
                          </a:solidFill>
                          <a:latin typeface="+mj-lt"/>
                          <a:ea typeface="+mn-ea"/>
                          <a:cs typeface="+mn-cs"/>
                        </a:rPr>
                        <a:t>INTERACTION</a:t>
                      </a:r>
                      <a:endParaRPr lang="ro-RO" sz="1600" dirty="0">
                        <a:solidFill>
                          <a:srgbClr val="002060"/>
                        </a:solidFill>
                        <a:latin typeface="+mj-lt"/>
                      </a:endParaRPr>
                    </a:p>
                  </a:txBody>
                  <a:tcPr/>
                </a:tc>
                <a:tc>
                  <a:txBody>
                    <a:bodyPr/>
                    <a:lstStyle/>
                    <a:p>
                      <a:r>
                        <a:rPr kumimoji="0" lang="ro-RO" sz="1600" kern="1200" baseline="0" dirty="0">
                          <a:solidFill>
                            <a:srgbClr val="002060"/>
                          </a:solidFill>
                          <a:latin typeface="+mj-lt"/>
                          <a:ea typeface="+mn-ea"/>
                          <a:cs typeface="Times New Roman"/>
                        </a:rPr>
                        <a:t>●</a:t>
                      </a:r>
                      <a:r>
                        <a:rPr kumimoji="0" lang="ro-RO" sz="1600" kern="1200" baseline="0" dirty="0">
                          <a:solidFill>
                            <a:srgbClr val="002060"/>
                          </a:solidFill>
                          <a:latin typeface="+mj-lt"/>
                          <a:ea typeface="+mn-ea"/>
                          <a:cs typeface="+mn-cs"/>
                        </a:rPr>
                        <a:t>INDIVIDUAL – GROUP WORK</a:t>
                      </a:r>
                      <a:endParaRPr lang="ro-RO" sz="1600" dirty="0">
                        <a:solidFill>
                          <a:srgbClr val="002060"/>
                        </a:solidFill>
                        <a:latin typeface="+mj-lt"/>
                      </a:endParaRPr>
                    </a:p>
                  </a:txBody>
                  <a:tcPr/>
                </a:tc>
                <a:extLst>
                  <a:ext uri="{0D108BD9-81ED-4DB2-BD59-A6C34878D82A}">
                    <a16:rowId xmlns:a16="http://schemas.microsoft.com/office/drawing/2014/main" val="10004"/>
                  </a:ext>
                </a:extLst>
              </a:tr>
            </a:tbl>
          </a:graphicData>
        </a:graphic>
      </p:graphicFrame>
      <p:pic>
        <p:nvPicPr>
          <p:cNvPr id="2" name="Picture 1" descr="A picture containing text, vector graphics&#10;&#10;Description automatically generated">
            <a:extLst>
              <a:ext uri="{FF2B5EF4-FFF2-40B4-BE49-F238E27FC236}">
                <a16:creationId xmlns:a16="http://schemas.microsoft.com/office/drawing/2014/main" id="{D5DF80CA-37A2-AB84-9DC3-69ADD44E84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ext uri="{D42A27DB-BD31-4B8C-83A1-F6EECF244321}">
                <p14:modId xmlns:p14="http://schemas.microsoft.com/office/powerpoint/2010/main" val="1847403180"/>
              </p:ext>
            </p:extLst>
          </p:nvPr>
        </p:nvGraphicFramePr>
        <p:xfrm>
          <a:off x="490161" y="1848704"/>
          <a:ext cx="8131141" cy="43788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itle 11"/>
          <p:cNvSpPr>
            <a:spLocks noGrp="1"/>
          </p:cNvSpPr>
          <p:nvPr>
            <p:ph type="title"/>
          </p:nvPr>
        </p:nvSpPr>
        <p:spPr>
          <a:xfrm>
            <a:off x="683568" y="1012528"/>
            <a:ext cx="8229600" cy="561228"/>
          </a:xfrm>
        </p:spPr>
        <p:txBody>
          <a:bodyPr>
            <a:normAutofit/>
          </a:bodyPr>
          <a:lstStyle/>
          <a:p>
            <a:pPr algn="ctr"/>
            <a:r>
              <a:rPr lang="ro-RO" sz="2600" b="1" dirty="0">
                <a:solidFill>
                  <a:schemeClr val="tx2">
                    <a:lumMod val="75000"/>
                  </a:schemeClr>
                </a:solidFill>
                <a:latin typeface="Times New Roman" panose="02020603050405020304" pitchFamily="18" charset="0"/>
                <a:cs typeface="Times New Roman" panose="02020603050405020304" pitchFamily="18" charset="0"/>
              </a:rPr>
              <a:t>C</a:t>
            </a:r>
            <a:r>
              <a:rPr lang="en-US" sz="2600" b="1" dirty="0">
                <a:solidFill>
                  <a:schemeClr val="tx2">
                    <a:lumMod val="75000"/>
                  </a:schemeClr>
                </a:solidFill>
                <a:latin typeface="Times New Roman" panose="02020603050405020304" pitchFamily="18" charset="0"/>
                <a:cs typeface="Times New Roman" panose="02020603050405020304" pitchFamily="18" charset="0"/>
              </a:rPr>
              <a:t>URRICULUM</a:t>
            </a:r>
            <a:r>
              <a:rPr lang="ro-RO" sz="2600" b="1" dirty="0">
                <a:solidFill>
                  <a:schemeClr val="tx2">
                    <a:lumMod val="75000"/>
                  </a:schemeClr>
                </a:solidFill>
                <a:latin typeface="Times New Roman" panose="02020603050405020304" pitchFamily="18" charset="0"/>
                <a:cs typeface="Times New Roman" panose="02020603050405020304" pitchFamily="18" charset="0"/>
              </a:rPr>
              <a:t> C</a:t>
            </a:r>
            <a:r>
              <a:rPr lang="en-US" sz="2600" b="1" dirty="0">
                <a:solidFill>
                  <a:schemeClr val="tx2">
                    <a:lumMod val="75000"/>
                  </a:schemeClr>
                </a:solidFill>
                <a:latin typeface="Times New Roman" panose="02020603050405020304" pitchFamily="18" charset="0"/>
                <a:cs typeface="Times New Roman" panose="02020603050405020304" pitchFamily="18" charset="0"/>
              </a:rPr>
              <a:t>ONNECTIONS</a:t>
            </a:r>
            <a:endParaRPr lang="ro-RO" sz="2600"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 name="Picture 1" descr="A picture containing text, vector graphics&#10;&#10;Description automatically generated">
            <a:extLst>
              <a:ext uri="{FF2B5EF4-FFF2-40B4-BE49-F238E27FC236}">
                <a16:creationId xmlns:a16="http://schemas.microsoft.com/office/drawing/2014/main" id="{CB2BE7E0-7A97-F30F-1A3A-B7F40C3015E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1427074257"/>
              </p:ext>
            </p:extLst>
          </p:nvPr>
        </p:nvGraphicFramePr>
        <p:xfrm>
          <a:off x="-142892" y="1028072"/>
          <a:ext cx="9429784" cy="51435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descr="A picture containing text, vector graphics&#10;&#10;Description automatically generated">
            <a:extLst>
              <a:ext uri="{FF2B5EF4-FFF2-40B4-BE49-F238E27FC236}">
                <a16:creationId xmlns:a16="http://schemas.microsoft.com/office/drawing/2014/main" id="{D65429C1-5C8A-CB98-9073-FFB9CAAE20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391262" y="2199694"/>
            <a:ext cx="8229600" cy="653210"/>
          </a:xfrm>
        </p:spPr>
        <p:txBody>
          <a:bodyPr>
            <a:normAutofit fontScale="90000"/>
          </a:bodyPr>
          <a:lstStyle/>
          <a:p>
            <a:pPr algn="ctr"/>
            <a:br>
              <a:rPr lang="en-US" sz="3100" dirty="0">
                <a:latin typeface="Times New Roman" panose="02020603050405020304" pitchFamily="18" charset="0"/>
                <a:cs typeface="Times New Roman" panose="02020603050405020304" pitchFamily="18" charset="0"/>
              </a:rPr>
            </a:br>
            <a:br>
              <a:rPr lang="en-US" sz="3100" dirty="0">
                <a:latin typeface="Times New Roman" panose="02020603050405020304" pitchFamily="18" charset="0"/>
                <a:cs typeface="Times New Roman" panose="02020603050405020304" pitchFamily="18" charset="0"/>
              </a:rPr>
            </a:br>
            <a:br>
              <a:rPr lang="en-US" sz="3100" dirty="0">
                <a:latin typeface="Times New Roman" panose="02020603050405020304" pitchFamily="18" charset="0"/>
                <a:cs typeface="Times New Roman" panose="02020603050405020304" pitchFamily="18" charset="0"/>
              </a:rPr>
            </a:br>
            <a:r>
              <a:rPr lang="en-US" sz="2400" b="1" dirty="0">
                <a:solidFill>
                  <a:schemeClr val="tx2">
                    <a:lumMod val="75000"/>
                  </a:schemeClr>
                </a:solidFill>
                <a:latin typeface="Times New Roman" panose="02020603050405020304" pitchFamily="18" charset="0"/>
                <a:cs typeface="Times New Roman" panose="02020603050405020304" pitchFamily="18" charset="0"/>
              </a:rPr>
              <a:t>INCLUSION. WAYS TO INTEGRATE </a:t>
            </a:r>
            <a:br>
              <a:rPr lang="en-US" sz="2400" b="1" dirty="0">
                <a:solidFill>
                  <a:schemeClr val="tx2">
                    <a:lumMod val="75000"/>
                  </a:schemeClr>
                </a:solidFill>
                <a:latin typeface="Times New Roman" panose="02020603050405020304" pitchFamily="18" charset="0"/>
                <a:cs typeface="Times New Roman" panose="02020603050405020304" pitchFamily="18" charset="0"/>
              </a:rPr>
            </a:br>
            <a:r>
              <a:rPr lang="en-US" sz="2400" b="1" dirty="0">
                <a:solidFill>
                  <a:schemeClr val="tx2">
                    <a:lumMod val="75000"/>
                  </a:schemeClr>
                </a:solidFill>
                <a:latin typeface="Times New Roman" panose="02020603050405020304" pitchFamily="18" charset="0"/>
                <a:cs typeface="Times New Roman" panose="02020603050405020304" pitchFamily="18" charset="0"/>
              </a:rPr>
              <a:t>AND SUPPORT SS WITH LEARNING CHALLENGES</a:t>
            </a:r>
            <a:br>
              <a:rPr lang="ro-RO" dirty="0"/>
            </a:br>
            <a:endParaRPr lang="ro-RO" dirty="0"/>
          </a:p>
        </p:txBody>
      </p:sp>
      <p:grpSp>
        <p:nvGrpSpPr>
          <p:cNvPr id="1026" name="docshapegroup114"/>
          <p:cNvGrpSpPr>
            <a:grpSpLocks/>
          </p:cNvGrpSpPr>
          <p:nvPr/>
        </p:nvGrpSpPr>
        <p:grpSpPr bwMode="auto">
          <a:xfrm>
            <a:off x="505534" y="2276872"/>
            <a:ext cx="8005003" cy="3929090"/>
            <a:chOff x="1112" y="232"/>
            <a:chExt cx="12170" cy="4229"/>
          </a:xfrm>
        </p:grpSpPr>
        <p:sp>
          <p:nvSpPr>
            <p:cNvPr id="264" name="docshape115"/>
            <p:cNvSpPr>
              <a:spLocks/>
            </p:cNvSpPr>
            <p:nvPr/>
          </p:nvSpPr>
          <p:spPr bwMode="auto">
            <a:xfrm>
              <a:off x="1112" y="292"/>
              <a:ext cx="6082" cy="744"/>
            </a:xfrm>
            <a:custGeom>
              <a:avLst/>
              <a:gdLst>
                <a:gd name="T0" fmla="*/ 5710 w 6082"/>
                <a:gd name="T1" fmla="*/ 292 h 744"/>
                <a:gd name="T2" fmla="*/ 371 w 6082"/>
                <a:gd name="T3" fmla="*/ 292 h 744"/>
                <a:gd name="T4" fmla="*/ 296 w 6082"/>
                <a:gd name="T5" fmla="*/ 300 h 744"/>
                <a:gd name="T6" fmla="*/ 226 w 6082"/>
                <a:gd name="T7" fmla="*/ 322 h 744"/>
                <a:gd name="T8" fmla="*/ 163 w 6082"/>
                <a:gd name="T9" fmla="*/ 356 h 744"/>
                <a:gd name="T10" fmla="*/ 108 w 6082"/>
                <a:gd name="T11" fmla="*/ 401 h 744"/>
                <a:gd name="T12" fmla="*/ 63 w 6082"/>
                <a:gd name="T13" fmla="*/ 456 h 744"/>
                <a:gd name="T14" fmla="*/ 29 w 6082"/>
                <a:gd name="T15" fmla="*/ 519 h 744"/>
                <a:gd name="T16" fmla="*/ 7 w 6082"/>
                <a:gd name="T17" fmla="*/ 589 h 744"/>
                <a:gd name="T18" fmla="*/ 0 w 6082"/>
                <a:gd name="T19" fmla="*/ 664 h 744"/>
                <a:gd name="T20" fmla="*/ 7 w 6082"/>
                <a:gd name="T21" fmla="*/ 739 h 744"/>
                <a:gd name="T22" fmla="*/ 29 w 6082"/>
                <a:gd name="T23" fmla="*/ 809 h 744"/>
                <a:gd name="T24" fmla="*/ 63 w 6082"/>
                <a:gd name="T25" fmla="*/ 872 h 744"/>
                <a:gd name="T26" fmla="*/ 108 w 6082"/>
                <a:gd name="T27" fmla="*/ 927 h 744"/>
                <a:gd name="T28" fmla="*/ 163 w 6082"/>
                <a:gd name="T29" fmla="*/ 972 h 744"/>
                <a:gd name="T30" fmla="*/ 226 w 6082"/>
                <a:gd name="T31" fmla="*/ 1006 h 744"/>
                <a:gd name="T32" fmla="*/ 296 w 6082"/>
                <a:gd name="T33" fmla="*/ 1028 h 744"/>
                <a:gd name="T34" fmla="*/ 371 w 6082"/>
                <a:gd name="T35" fmla="*/ 1036 h 744"/>
                <a:gd name="T36" fmla="*/ 5710 w 6082"/>
                <a:gd name="T37" fmla="*/ 1036 h 744"/>
                <a:gd name="T38" fmla="*/ 5785 w 6082"/>
                <a:gd name="T39" fmla="*/ 1028 h 744"/>
                <a:gd name="T40" fmla="*/ 5854 w 6082"/>
                <a:gd name="T41" fmla="*/ 1006 h 744"/>
                <a:gd name="T42" fmla="*/ 5917 w 6082"/>
                <a:gd name="T43" fmla="*/ 972 h 744"/>
                <a:gd name="T44" fmla="*/ 5972 w 6082"/>
                <a:gd name="T45" fmla="*/ 927 h 744"/>
                <a:gd name="T46" fmla="*/ 6018 w 6082"/>
                <a:gd name="T47" fmla="*/ 872 h 744"/>
                <a:gd name="T48" fmla="*/ 6052 w 6082"/>
                <a:gd name="T49" fmla="*/ 809 h 744"/>
                <a:gd name="T50" fmla="*/ 6074 w 6082"/>
                <a:gd name="T51" fmla="*/ 739 h 744"/>
                <a:gd name="T52" fmla="*/ 6081 w 6082"/>
                <a:gd name="T53" fmla="*/ 664 h 744"/>
                <a:gd name="T54" fmla="*/ 6074 w 6082"/>
                <a:gd name="T55" fmla="*/ 589 h 744"/>
                <a:gd name="T56" fmla="*/ 6052 w 6082"/>
                <a:gd name="T57" fmla="*/ 519 h 744"/>
                <a:gd name="T58" fmla="*/ 6018 w 6082"/>
                <a:gd name="T59" fmla="*/ 456 h 744"/>
                <a:gd name="T60" fmla="*/ 5972 w 6082"/>
                <a:gd name="T61" fmla="*/ 401 h 744"/>
                <a:gd name="T62" fmla="*/ 5917 w 6082"/>
                <a:gd name="T63" fmla="*/ 356 h 744"/>
                <a:gd name="T64" fmla="*/ 5854 w 6082"/>
                <a:gd name="T65" fmla="*/ 322 h 744"/>
                <a:gd name="T66" fmla="*/ 5785 w 6082"/>
                <a:gd name="T67" fmla="*/ 300 h 744"/>
                <a:gd name="T68" fmla="*/ 5710 w 6082"/>
                <a:gd name="T69" fmla="*/ 292 h 7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082" h="744">
                  <a:moveTo>
                    <a:pt x="5710" y="0"/>
                  </a:moveTo>
                  <a:lnTo>
                    <a:pt x="371" y="0"/>
                  </a:lnTo>
                  <a:lnTo>
                    <a:pt x="296" y="8"/>
                  </a:lnTo>
                  <a:lnTo>
                    <a:pt x="226" y="30"/>
                  </a:lnTo>
                  <a:lnTo>
                    <a:pt x="163" y="64"/>
                  </a:lnTo>
                  <a:lnTo>
                    <a:pt x="108" y="109"/>
                  </a:lnTo>
                  <a:lnTo>
                    <a:pt x="63" y="164"/>
                  </a:lnTo>
                  <a:lnTo>
                    <a:pt x="29" y="227"/>
                  </a:lnTo>
                  <a:lnTo>
                    <a:pt x="7" y="297"/>
                  </a:lnTo>
                  <a:lnTo>
                    <a:pt x="0" y="372"/>
                  </a:lnTo>
                  <a:lnTo>
                    <a:pt x="7" y="447"/>
                  </a:lnTo>
                  <a:lnTo>
                    <a:pt x="29" y="517"/>
                  </a:lnTo>
                  <a:lnTo>
                    <a:pt x="63" y="580"/>
                  </a:lnTo>
                  <a:lnTo>
                    <a:pt x="108" y="635"/>
                  </a:lnTo>
                  <a:lnTo>
                    <a:pt x="163" y="680"/>
                  </a:lnTo>
                  <a:lnTo>
                    <a:pt x="226" y="714"/>
                  </a:lnTo>
                  <a:lnTo>
                    <a:pt x="296" y="736"/>
                  </a:lnTo>
                  <a:lnTo>
                    <a:pt x="371" y="744"/>
                  </a:lnTo>
                  <a:lnTo>
                    <a:pt x="5710" y="744"/>
                  </a:lnTo>
                  <a:lnTo>
                    <a:pt x="5785" y="736"/>
                  </a:lnTo>
                  <a:lnTo>
                    <a:pt x="5854" y="714"/>
                  </a:lnTo>
                  <a:lnTo>
                    <a:pt x="5917" y="680"/>
                  </a:lnTo>
                  <a:lnTo>
                    <a:pt x="5972" y="635"/>
                  </a:lnTo>
                  <a:lnTo>
                    <a:pt x="6018" y="580"/>
                  </a:lnTo>
                  <a:lnTo>
                    <a:pt x="6052" y="517"/>
                  </a:lnTo>
                  <a:lnTo>
                    <a:pt x="6074" y="447"/>
                  </a:lnTo>
                  <a:lnTo>
                    <a:pt x="6081" y="372"/>
                  </a:lnTo>
                  <a:lnTo>
                    <a:pt x="6074" y="297"/>
                  </a:lnTo>
                  <a:lnTo>
                    <a:pt x="6052" y="227"/>
                  </a:lnTo>
                  <a:lnTo>
                    <a:pt x="6018" y="164"/>
                  </a:lnTo>
                  <a:lnTo>
                    <a:pt x="5972" y="109"/>
                  </a:lnTo>
                  <a:lnTo>
                    <a:pt x="5917" y="64"/>
                  </a:lnTo>
                  <a:lnTo>
                    <a:pt x="5854" y="30"/>
                  </a:lnTo>
                  <a:lnTo>
                    <a:pt x="5785" y="8"/>
                  </a:lnTo>
                  <a:lnTo>
                    <a:pt x="5710" y="0"/>
                  </a:lnTo>
                  <a:close/>
                </a:path>
              </a:pathLst>
            </a:custGeom>
            <a:solidFill>
              <a:schemeClr val="accent4">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ro-RO"/>
            </a:p>
          </p:txBody>
        </p:sp>
        <p:sp>
          <p:nvSpPr>
            <p:cNvPr id="265" name="docshape116"/>
            <p:cNvSpPr>
              <a:spLocks/>
            </p:cNvSpPr>
            <p:nvPr/>
          </p:nvSpPr>
          <p:spPr bwMode="auto">
            <a:xfrm>
              <a:off x="7200" y="292"/>
              <a:ext cx="6082" cy="744"/>
            </a:xfrm>
            <a:custGeom>
              <a:avLst/>
              <a:gdLst>
                <a:gd name="T0" fmla="*/ 5710 w 6082"/>
                <a:gd name="T1" fmla="*/ 292 h 744"/>
                <a:gd name="T2" fmla="*/ 372 w 6082"/>
                <a:gd name="T3" fmla="*/ 292 h 744"/>
                <a:gd name="T4" fmla="*/ 297 w 6082"/>
                <a:gd name="T5" fmla="*/ 300 h 744"/>
                <a:gd name="T6" fmla="*/ 227 w 6082"/>
                <a:gd name="T7" fmla="*/ 322 h 744"/>
                <a:gd name="T8" fmla="*/ 164 w 6082"/>
                <a:gd name="T9" fmla="*/ 356 h 744"/>
                <a:gd name="T10" fmla="*/ 109 w 6082"/>
                <a:gd name="T11" fmla="*/ 401 h 744"/>
                <a:gd name="T12" fmla="*/ 64 w 6082"/>
                <a:gd name="T13" fmla="*/ 456 h 744"/>
                <a:gd name="T14" fmla="*/ 29 w 6082"/>
                <a:gd name="T15" fmla="*/ 519 h 744"/>
                <a:gd name="T16" fmla="*/ 8 w 6082"/>
                <a:gd name="T17" fmla="*/ 589 h 744"/>
                <a:gd name="T18" fmla="*/ 0 w 6082"/>
                <a:gd name="T19" fmla="*/ 664 h 744"/>
                <a:gd name="T20" fmla="*/ 8 w 6082"/>
                <a:gd name="T21" fmla="*/ 739 h 744"/>
                <a:gd name="T22" fmla="*/ 29 w 6082"/>
                <a:gd name="T23" fmla="*/ 809 h 744"/>
                <a:gd name="T24" fmla="*/ 64 w 6082"/>
                <a:gd name="T25" fmla="*/ 872 h 744"/>
                <a:gd name="T26" fmla="*/ 109 w 6082"/>
                <a:gd name="T27" fmla="*/ 927 h 744"/>
                <a:gd name="T28" fmla="*/ 164 w 6082"/>
                <a:gd name="T29" fmla="*/ 972 h 744"/>
                <a:gd name="T30" fmla="*/ 227 w 6082"/>
                <a:gd name="T31" fmla="*/ 1006 h 744"/>
                <a:gd name="T32" fmla="*/ 297 w 6082"/>
                <a:gd name="T33" fmla="*/ 1028 h 744"/>
                <a:gd name="T34" fmla="*/ 372 w 6082"/>
                <a:gd name="T35" fmla="*/ 1036 h 744"/>
                <a:gd name="T36" fmla="*/ 5710 w 6082"/>
                <a:gd name="T37" fmla="*/ 1036 h 744"/>
                <a:gd name="T38" fmla="*/ 5785 w 6082"/>
                <a:gd name="T39" fmla="*/ 1028 h 744"/>
                <a:gd name="T40" fmla="*/ 5855 w 6082"/>
                <a:gd name="T41" fmla="*/ 1006 h 744"/>
                <a:gd name="T42" fmla="*/ 5918 w 6082"/>
                <a:gd name="T43" fmla="*/ 972 h 744"/>
                <a:gd name="T44" fmla="*/ 5973 w 6082"/>
                <a:gd name="T45" fmla="*/ 927 h 744"/>
                <a:gd name="T46" fmla="*/ 6018 w 6082"/>
                <a:gd name="T47" fmla="*/ 872 h 744"/>
                <a:gd name="T48" fmla="*/ 6053 w 6082"/>
                <a:gd name="T49" fmla="*/ 809 h 744"/>
                <a:gd name="T50" fmla="*/ 6074 w 6082"/>
                <a:gd name="T51" fmla="*/ 739 h 744"/>
                <a:gd name="T52" fmla="*/ 6082 w 6082"/>
                <a:gd name="T53" fmla="*/ 664 h 744"/>
                <a:gd name="T54" fmla="*/ 6074 w 6082"/>
                <a:gd name="T55" fmla="*/ 589 h 744"/>
                <a:gd name="T56" fmla="*/ 6053 w 6082"/>
                <a:gd name="T57" fmla="*/ 519 h 744"/>
                <a:gd name="T58" fmla="*/ 6018 w 6082"/>
                <a:gd name="T59" fmla="*/ 456 h 744"/>
                <a:gd name="T60" fmla="*/ 5973 w 6082"/>
                <a:gd name="T61" fmla="*/ 401 h 744"/>
                <a:gd name="T62" fmla="*/ 5918 w 6082"/>
                <a:gd name="T63" fmla="*/ 356 h 744"/>
                <a:gd name="T64" fmla="*/ 5855 w 6082"/>
                <a:gd name="T65" fmla="*/ 322 h 744"/>
                <a:gd name="T66" fmla="*/ 5785 w 6082"/>
                <a:gd name="T67" fmla="*/ 300 h 744"/>
                <a:gd name="T68" fmla="*/ 5710 w 6082"/>
                <a:gd name="T69" fmla="*/ 292 h 7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082" h="744">
                  <a:moveTo>
                    <a:pt x="5710" y="0"/>
                  </a:moveTo>
                  <a:lnTo>
                    <a:pt x="372" y="0"/>
                  </a:lnTo>
                  <a:lnTo>
                    <a:pt x="297" y="8"/>
                  </a:lnTo>
                  <a:lnTo>
                    <a:pt x="227" y="30"/>
                  </a:lnTo>
                  <a:lnTo>
                    <a:pt x="164" y="64"/>
                  </a:lnTo>
                  <a:lnTo>
                    <a:pt x="109" y="109"/>
                  </a:lnTo>
                  <a:lnTo>
                    <a:pt x="64" y="164"/>
                  </a:lnTo>
                  <a:lnTo>
                    <a:pt x="29" y="227"/>
                  </a:lnTo>
                  <a:lnTo>
                    <a:pt x="8" y="297"/>
                  </a:lnTo>
                  <a:lnTo>
                    <a:pt x="0" y="372"/>
                  </a:lnTo>
                  <a:lnTo>
                    <a:pt x="8" y="447"/>
                  </a:lnTo>
                  <a:lnTo>
                    <a:pt x="29" y="517"/>
                  </a:lnTo>
                  <a:lnTo>
                    <a:pt x="64" y="580"/>
                  </a:lnTo>
                  <a:lnTo>
                    <a:pt x="109" y="635"/>
                  </a:lnTo>
                  <a:lnTo>
                    <a:pt x="164" y="680"/>
                  </a:lnTo>
                  <a:lnTo>
                    <a:pt x="227" y="714"/>
                  </a:lnTo>
                  <a:lnTo>
                    <a:pt x="297" y="736"/>
                  </a:lnTo>
                  <a:lnTo>
                    <a:pt x="372" y="744"/>
                  </a:lnTo>
                  <a:lnTo>
                    <a:pt x="5710" y="744"/>
                  </a:lnTo>
                  <a:lnTo>
                    <a:pt x="5785" y="736"/>
                  </a:lnTo>
                  <a:lnTo>
                    <a:pt x="5855" y="714"/>
                  </a:lnTo>
                  <a:lnTo>
                    <a:pt x="5918" y="680"/>
                  </a:lnTo>
                  <a:lnTo>
                    <a:pt x="5973" y="635"/>
                  </a:lnTo>
                  <a:lnTo>
                    <a:pt x="6018" y="580"/>
                  </a:lnTo>
                  <a:lnTo>
                    <a:pt x="6053" y="517"/>
                  </a:lnTo>
                  <a:lnTo>
                    <a:pt x="6074" y="447"/>
                  </a:lnTo>
                  <a:lnTo>
                    <a:pt x="6082" y="372"/>
                  </a:lnTo>
                  <a:lnTo>
                    <a:pt x="6074" y="297"/>
                  </a:lnTo>
                  <a:lnTo>
                    <a:pt x="6053" y="227"/>
                  </a:lnTo>
                  <a:lnTo>
                    <a:pt x="6018" y="164"/>
                  </a:lnTo>
                  <a:lnTo>
                    <a:pt x="5973" y="109"/>
                  </a:lnTo>
                  <a:lnTo>
                    <a:pt x="5918" y="64"/>
                  </a:lnTo>
                  <a:lnTo>
                    <a:pt x="5855" y="30"/>
                  </a:lnTo>
                  <a:lnTo>
                    <a:pt x="5785" y="8"/>
                  </a:lnTo>
                  <a:lnTo>
                    <a:pt x="5710" y="0"/>
                  </a:lnTo>
                  <a:close/>
                </a:path>
              </a:pathLst>
            </a:custGeom>
            <a:solidFill>
              <a:srgbClr val="00CCFF"/>
            </a:solidFill>
            <a:ln w="9525">
              <a:noFill/>
              <a:round/>
              <a:headEnd/>
              <a:tailEnd/>
            </a:ln>
          </p:spPr>
          <p:txBody>
            <a:bodyPr vert="horz" wrap="square" lIns="91440" tIns="45720" rIns="91440" bIns="45720" numCol="1" anchor="t" anchorCtr="0" compatLnSpc="1">
              <a:prstTxWarp prst="textNoShape">
                <a:avLst/>
              </a:prstTxWarp>
            </a:bodyPr>
            <a:lstStyle/>
            <a:p>
              <a:endParaRPr lang="ro-RO"/>
            </a:p>
          </p:txBody>
        </p:sp>
        <p:sp>
          <p:nvSpPr>
            <p:cNvPr id="266" name="docshape117"/>
            <p:cNvSpPr>
              <a:spLocks/>
            </p:cNvSpPr>
            <p:nvPr/>
          </p:nvSpPr>
          <p:spPr bwMode="auto">
            <a:xfrm>
              <a:off x="1118" y="3657"/>
              <a:ext cx="6082" cy="744"/>
            </a:xfrm>
            <a:custGeom>
              <a:avLst/>
              <a:gdLst>
                <a:gd name="T0" fmla="*/ 5710 w 6082"/>
                <a:gd name="T1" fmla="*/ 3658 h 744"/>
                <a:gd name="T2" fmla="*/ 371 w 6082"/>
                <a:gd name="T3" fmla="*/ 3658 h 744"/>
                <a:gd name="T4" fmla="*/ 296 w 6082"/>
                <a:gd name="T5" fmla="*/ 3665 h 744"/>
                <a:gd name="T6" fmla="*/ 226 w 6082"/>
                <a:gd name="T7" fmla="*/ 3687 h 744"/>
                <a:gd name="T8" fmla="*/ 163 w 6082"/>
                <a:gd name="T9" fmla="*/ 3721 h 744"/>
                <a:gd name="T10" fmla="*/ 108 w 6082"/>
                <a:gd name="T11" fmla="*/ 3766 h 744"/>
                <a:gd name="T12" fmla="*/ 63 w 6082"/>
                <a:gd name="T13" fmla="*/ 3821 h 744"/>
                <a:gd name="T14" fmla="*/ 29 w 6082"/>
                <a:gd name="T15" fmla="*/ 3885 h 744"/>
                <a:gd name="T16" fmla="*/ 7 w 6082"/>
                <a:gd name="T17" fmla="*/ 3954 h 744"/>
                <a:gd name="T18" fmla="*/ 0 w 6082"/>
                <a:gd name="T19" fmla="*/ 4029 h 744"/>
                <a:gd name="T20" fmla="*/ 7 w 6082"/>
                <a:gd name="T21" fmla="*/ 4104 h 744"/>
                <a:gd name="T22" fmla="*/ 29 w 6082"/>
                <a:gd name="T23" fmla="*/ 4174 h 744"/>
                <a:gd name="T24" fmla="*/ 63 w 6082"/>
                <a:gd name="T25" fmla="*/ 4237 h 744"/>
                <a:gd name="T26" fmla="*/ 108 w 6082"/>
                <a:gd name="T27" fmla="*/ 4292 h 744"/>
                <a:gd name="T28" fmla="*/ 163 w 6082"/>
                <a:gd name="T29" fmla="*/ 4337 h 744"/>
                <a:gd name="T30" fmla="*/ 226 w 6082"/>
                <a:gd name="T31" fmla="*/ 4372 h 744"/>
                <a:gd name="T32" fmla="*/ 296 w 6082"/>
                <a:gd name="T33" fmla="*/ 4393 h 744"/>
                <a:gd name="T34" fmla="*/ 371 w 6082"/>
                <a:gd name="T35" fmla="*/ 4401 h 744"/>
                <a:gd name="T36" fmla="*/ 5710 w 6082"/>
                <a:gd name="T37" fmla="*/ 4401 h 744"/>
                <a:gd name="T38" fmla="*/ 5785 w 6082"/>
                <a:gd name="T39" fmla="*/ 4393 h 744"/>
                <a:gd name="T40" fmla="*/ 5854 w 6082"/>
                <a:gd name="T41" fmla="*/ 4372 h 744"/>
                <a:gd name="T42" fmla="*/ 5917 w 6082"/>
                <a:gd name="T43" fmla="*/ 4337 h 744"/>
                <a:gd name="T44" fmla="*/ 5972 w 6082"/>
                <a:gd name="T45" fmla="*/ 4292 h 744"/>
                <a:gd name="T46" fmla="*/ 6018 w 6082"/>
                <a:gd name="T47" fmla="*/ 4237 h 744"/>
                <a:gd name="T48" fmla="*/ 6052 w 6082"/>
                <a:gd name="T49" fmla="*/ 4174 h 744"/>
                <a:gd name="T50" fmla="*/ 6074 w 6082"/>
                <a:gd name="T51" fmla="*/ 4104 h 744"/>
                <a:gd name="T52" fmla="*/ 6081 w 6082"/>
                <a:gd name="T53" fmla="*/ 4029 h 744"/>
                <a:gd name="T54" fmla="*/ 6074 w 6082"/>
                <a:gd name="T55" fmla="*/ 3954 h 744"/>
                <a:gd name="T56" fmla="*/ 6052 w 6082"/>
                <a:gd name="T57" fmla="*/ 3885 h 744"/>
                <a:gd name="T58" fmla="*/ 6018 w 6082"/>
                <a:gd name="T59" fmla="*/ 3821 h 744"/>
                <a:gd name="T60" fmla="*/ 5972 w 6082"/>
                <a:gd name="T61" fmla="*/ 3766 h 744"/>
                <a:gd name="T62" fmla="*/ 5917 w 6082"/>
                <a:gd name="T63" fmla="*/ 3721 h 744"/>
                <a:gd name="T64" fmla="*/ 5854 w 6082"/>
                <a:gd name="T65" fmla="*/ 3687 h 744"/>
                <a:gd name="T66" fmla="*/ 5785 w 6082"/>
                <a:gd name="T67" fmla="*/ 3665 h 744"/>
                <a:gd name="T68" fmla="*/ 5710 w 6082"/>
                <a:gd name="T69" fmla="*/ 3658 h 7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082" h="744">
                  <a:moveTo>
                    <a:pt x="5710" y="0"/>
                  </a:moveTo>
                  <a:lnTo>
                    <a:pt x="371" y="0"/>
                  </a:lnTo>
                  <a:lnTo>
                    <a:pt x="296" y="7"/>
                  </a:lnTo>
                  <a:lnTo>
                    <a:pt x="226" y="29"/>
                  </a:lnTo>
                  <a:lnTo>
                    <a:pt x="163" y="63"/>
                  </a:lnTo>
                  <a:lnTo>
                    <a:pt x="108" y="108"/>
                  </a:lnTo>
                  <a:lnTo>
                    <a:pt x="63" y="163"/>
                  </a:lnTo>
                  <a:lnTo>
                    <a:pt x="29" y="227"/>
                  </a:lnTo>
                  <a:lnTo>
                    <a:pt x="7" y="296"/>
                  </a:lnTo>
                  <a:lnTo>
                    <a:pt x="0" y="371"/>
                  </a:lnTo>
                  <a:lnTo>
                    <a:pt x="7" y="446"/>
                  </a:lnTo>
                  <a:lnTo>
                    <a:pt x="29" y="516"/>
                  </a:lnTo>
                  <a:lnTo>
                    <a:pt x="63" y="579"/>
                  </a:lnTo>
                  <a:lnTo>
                    <a:pt x="108" y="634"/>
                  </a:lnTo>
                  <a:lnTo>
                    <a:pt x="163" y="679"/>
                  </a:lnTo>
                  <a:lnTo>
                    <a:pt x="226" y="714"/>
                  </a:lnTo>
                  <a:lnTo>
                    <a:pt x="296" y="735"/>
                  </a:lnTo>
                  <a:lnTo>
                    <a:pt x="371" y="743"/>
                  </a:lnTo>
                  <a:lnTo>
                    <a:pt x="5710" y="743"/>
                  </a:lnTo>
                  <a:lnTo>
                    <a:pt x="5785" y="735"/>
                  </a:lnTo>
                  <a:lnTo>
                    <a:pt x="5854" y="714"/>
                  </a:lnTo>
                  <a:lnTo>
                    <a:pt x="5917" y="679"/>
                  </a:lnTo>
                  <a:lnTo>
                    <a:pt x="5972" y="634"/>
                  </a:lnTo>
                  <a:lnTo>
                    <a:pt x="6018" y="579"/>
                  </a:lnTo>
                  <a:lnTo>
                    <a:pt x="6052" y="516"/>
                  </a:lnTo>
                  <a:lnTo>
                    <a:pt x="6074" y="446"/>
                  </a:lnTo>
                  <a:lnTo>
                    <a:pt x="6081" y="371"/>
                  </a:lnTo>
                  <a:lnTo>
                    <a:pt x="6074" y="296"/>
                  </a:lnTo>
                  <a:lnTo>
                    <a:pt x="6052" y="227"/>
                  </a:lnTo>
                  <a:lnTo>
                    <a:pt x="6018" y="163"/>
                  </a:lnTo>
                  <a:lnTo>
                    <a:pt x="5972" y="108"/>
                  </a:lnTo>
                  <a:lnTo>
                    <a:pt x="5917" y="63"/>
                  </a:lnTo>
                  <a:lnTo>
                    <a:pt x="5854" y="29"/>
                  </a:lnTo>
                  <a:lnTo>
                    <a:pt x="5785" y="7"/>
                  </a:lnTo>
                  <a:lnTo>
                    <a:pt x="5710" y="0"/>
                  </a:lnTo>
                  <a:close/>
                </a:path>
              </a:pathLst>
            </a:custGeom>
            <a:solidFill>
              <a:srgbClr val="FF66FF"/>
            </a:solidFill>
            <a:ln w="9525">
              <a:noFill/>
              <a:round/>
              <a:headEnd/>
              <a:tailEnd/>
            </a:ln>
          </p:spPr>
          <p:txBody>
            <a:bodyPr vert="horz" wrap="square" lIns="91440" tIns="45720" rIns="91440" bIns="45720" numCol="1" anchor="t" anchorCtr="0" compatLnSpc="1">
              <a:prstTxWarp prst="textNoShape">
                <a:avLst/>
              </a:prstTxWarp>
            </a:bodyPr>
            <a:lstStyle/>
            <a:p>
              <a:endParaRPr lang="ro-RO"/>
            </a:p>
          </p:txBody>
        </p:sp>
        <p:sp>
          <p:nvSpPr>
            <p:cNvPr id="267" name="docshape118"/>
            <p:cNvSpPr>
              <a:spLocks/>
            </p:cNvSpPr>
            <p:nvPr/>
          </p:nvSpPr>
          <p:spPr bwMode="auto">
            <a:xfrm>
              <a:off x="7199" y="3657"/>
              <a:ext cx="6082" cy="744"/>
            </a:xfrm>
            <a:custGeom>
              <a:avLst/>
              <a:gdLst>
                <a:gd name="T0" fmla="*/ 5710 w 6082"/>
                <a:gd name="T1" fmla="*/ 3658 h 744"/>
                <a:gd name="T2" fmla="*/ 371 w 6082"/>
                <a:gd name="T3" fmla="*/ 3658 h 744"/>
                <a:gd name="T4" fmla="*/ 297 w 6082"/>
                <a:gd name="T5" fmla="*/ 3665 h 744"/>
                <a:gd name="T6" fmla="*/ 227 w 6082"/>
                <a:gd name="T7" fmla="*/ 3687 h 744"/>
                <a:gd name="T8" fmla="*/ 164 w 6082"/>
                <a:gd name="T9" fmla="*/ 3721 h 744"/>
                <a:gd name="T10" fmla="*/ 109 w 6082"/>
                <a:gd name="T11" fmla="*/ 3766 h 744"/>
                <a:gd name="T12" fmla="*/ 63 w 6082"/>
                <a:gd name="T13" fmla="*/ 3821 h 744"/>
                <a:gd name="T14" fmla="*/ 29 w 6082"/>
                <a:gd name="T15" fmla="*/ 3885 h 744"/>
                <a:gd name="T16" fmla="*/ 7 w 6082"/>
                <a:gd name="T17" fmla="*/ 3954 h 744"/>
                <a:gd name="T18" fmla="*/ 0 w 6082"/>
                <a:gd name="T19" fmla="*/ 4029 h 744"/>
                <a:gd name="T20" fmla="*/ 7 w 6082"/>
                <a:gd name="T21" fmla="*/ 4104 h 744"/>
                <a:gd name="T22" fmla="*/ 29 w 6082"/>
                <a:gd name="T23" fmla="*/ 4174 h 744"/>
                <a:gd name="T24" fmla="*/ 63 w 6082"/>
                <a:gd name="T25" fmla="*/ 4237 h 744"/>
                <a:gd name="T26" fmla="*/ 109 w 6082"/>
                <a:gd name="T27" fmla="*/ 4292 h 744"/>
                <a:gd name="T28" fmla="*/ 164 w 6082"/>
                <a:gd name="T29" fmla="*/ 4337 h 744"/>
                <a:gd name="T30" fmla="*/ 227 w 6082"/>
                <a:gd name="T31" fmla="*/ 4372 h 744"/>
                <a:gd name="T32" fmla="*/ 297 w 6082"/>
                <a:gd name="T33" fmla="*/ 4393 h 744"/>
                <a:gd name="T34" fmla="*/ 371 w 6082"/>
                <a:gd name="T35" fmla="*/ 4401 h 744"/>
                <a:gd name="T36" fmla="*/ 5710 w 6082"/>
                <a:gd name="T37" fmla="*/ 4401 h 744"/>
                <a:gd name="T38" fmla="*/ 5785 w 6082"/>
                <a:gd name="T39" fmla="*/ 4393 h 744"/>
                <a:gd name="T40" fmla="*/ 5855 w 6082"/>
                <a:gd name="T41" fmla="*/ 4372 h 744"/>
                <a:gd name="T42" fmla="*/ 5918 w 6082"/>
                <a:gd name="T43" fmla="*/ 4337 h 744"/>
                <a:gd name="T44" fmla="*/ 5973 w 6082"/>
                <a:gd name="T45" fmla="*/ 4292 h 744"/>
                <a:gd name="T46" fmla="*/ 6018 w 6082"/>
                <a:gd name="T47" fmla="*/ 4237 h 744"/>
                <a:gd name="T48" fmla="*/ 6052 w 6082"/>
                <a:gd name="T49" fmla="*/ 4174 h 744"/>
                <a:gd name="T50" fmla="*/ 6074 w 6082"/>
                <a:gd name="T51" fmla="*/ 4104 h 744"/>
                <a:gd name="T52" fmla="*/ 6082 w 6082"/>
                <a:gd name="T53" fmla="*/ 4029 h 744"/>
                <a:gd name="T54" fmla="*/ 6074 w 6082"/>
                <a:gd name="T55" fmla="*/ 3954 h 744"/>
                <a:gd name="T56" fmla="*/ 6052 w 6082"/>
                <a:gd name="T57" fmla="*/ 3885 h 744"/>
                <a:gd name="T58" fmla="*/ 6018 w 6082"/>
                <a:gd name="T59" fmla="*/ 3821 h 744"/>
                <a:gd name="T60" fmla="*/ 5973 w 6082"/>
                <a:gd name="T61" fmla="*/ 3766 h 744"/>
                <a:gd name="T62" fmla="*/ 5918 w 6082"/>
                <a:gd name="T63" fmla="*/ 3721 h 744"/>
                <a:gd name="T64" fmla="*/ 5855 w 6082"/>
                <a:gd name="T65" fmla="*/ 3687 h 744"/>
                <a:gd name="T66" fmla="*/ 5785 w 6082"/>
                <a:gd name="T67" fmla="*/ 3665 h 744"/>
                <a:gd name="T68" fmla="*/ 5710 w 6082"/>
                <a:gd name="T69" fmla="*/ 3658 h 7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082" h="744">
                  <a:moveTo>
                    <a:pt x="5710" y="0"/>
                  </a:moveTo>
                  <a:lnTo>
                    <a:pt x="371" y="0"/>
                  </a:lnTo>
                  <a:lnTo>
                    <a:pt x="297" y="7"/>
                  </a:lnTo>
                  <a:lnTo>
                    <a:pt x="227" y="29"/>
                  </a:lnTo>
                  <a:lnTo>
                    <a:pt x="164" y="63"/>
                  </a:lnTo>
                  <a:lnTo>
                    <a:pt x="109" y="108"/>
                  </a:lnTo>
                  <a:lnTo>
                    <a:pt x="63" y="163"/>
                  </a:lnTo>
                  <a:lnTo>
                    <a:pt x="29" y="227"/>
                  </a:lnTo>
                  <a:lnTo>
                    <a:pt x="7" y="296"/>
                  </a:lnTo>
                  <a:lnTo>
                    <a:pt x="0" y="371"/>
                  </a:lnTo>
                  <a:lnTo>
                    <a:pt x="7" y="446"/>
                  </a:lnTo>
                  <a:lnTo>
                    <a:pt x="29" y="516"/>
                  </a:lnTo>
                  <a:lnTo>
                    <a:pt x="63" y="579"/>
                  </a:lnTo>
                  <a:lnTo>
                    <a:pt x="109" y="634"/>
                  </a:lnTo>
                  <a:lnTo>
                    <a:pt x="164" y="679"/>
                  </a:lnTo>
                  <a:lnTo>
                    <a:pt x="227" y="714"/>
                  </a:lnTo>
                  <a:lnTo>
                    <a:pt x="297" y="735"/>
                  </a:lnTo>
                  <a:lnTo>
                    <a:pt x="371" y="743"/>
                  </a:lnTo>
                  <a:lnTo>
                    <a:pt x="5710" y="743"/>
                  </a:lnTo>
                  <a:lnTo>
                    <a:pt x="5785" y="735"/>
                  </a:lnTo>
                  <a:lnTo>
                    <a:pt x="5855" y="714"/>
                  </a:lnTo>
                  <a:lnTo>
                    <a:pt x="5918" y="679"/>
                  </a:lnTo>
                  <a:lnTo>
                    <a:pt x="5973" y="634"/>
                  </a:lnTo>
                  <a:lnTo>
                    <a:pt x="6018" y="579"/>
                  </a:lnTo>
                  <a:lnTo>
                    <a:pt x="6052" y="516"/>
                  </a:lnTo>
                  <a:lnTo>
                    <a:pt x="6074" y="446"/>
                  </a:lnTo>
                  <a:lnTo>
                    <a:pt x="6082" y="371"/>
                  </a:lnTo>
                  <a:lnTo>
                    <a:pt x="6074" y="296"/>
                  </a:lnTo>
                  <a:lnTo>
                    <a:pt x="6052" y="227"/>
                  </a:lnTo>
                  <a:lnTo>
                    <a:pt x="6018" y="163"/>
                  </a:lnTo>
                  <a:lnTo>
                    <a:pt x="5973" y="108"/>
                  </a:lnTo>
                  <a:lnTo>
                    <a:pt x="5918" y="63"/>
                  </a:lnTo>
                  <a:lnTo>
                    <a:pt x="5855" y="29"/>
                  </a:lnTo>
                  <a:lnTo>
                    <a:pt x="5785" y="7"/>
                  </a:lnTo>
                  <a:lnTo>
                    <a:pt x="5710" y="0"/>
                  </a:lnTo>
                  <a:close/>
                </a:path>
              </a:pathLst>
            </a:custGeom>
            <a:solidFill>
              <a:srgbClr val="CC00CC"/>
            </a:solidFill>
            <a:ln w="9525">
              <a:noFill/>
              <a:round/>
              <a:headEnd/>
              <a:tailEnd/>
            </a:ln>
          </p:spPr>
          <p:txBody>
            <a:bodyPr vert="horz" wrap="square" lIns="91440" tIns="45720" rIns="91440" bIns="45720" numCol="1" anchor="t" anchorCtr="0" compatLnSpc="1">
              <a:prstTxWarp prst="textNoShape">
                <a:avLst/>
              </a:prstTxWarp>
            </a:bodyPr>
            <a:lstStyle/>
            <a:p>
              <a:endParaRPr lang="ro-RO"/>
            </a:p>
          </p:txBody>
        </p:sp>
        <p:sp>
          <p:nvSpPr>
            <p:cNvPr id="268" name="docshape119"/>
            <p:cNvSpPr>
              <a:spLocks/>
            </p:cNvSpPr>
            <p:nvPr/>
          </p:nvSpPr>
          <p:spPr bwMode="auto">
            <a:xfrm>
              <a:off x="5171" y="232"/>
              <a:ext cx="4287" cy="4229"/>
            </a:xfrm>
            <a:custGeom>
              <a:avLst/>
              <a:gdLst>
                <a:gd name="T0" fmla="*/ 1963 w 4229"/>
                <a:gd name="T1" fmla="*/ 237 h 4229"/>
                <a:gd name="T2" fmla="*/ 1742 w 4229"/>
                <a:gd name="T3" fmla="*/ 265 h 4229"/>
                <a:gd name="T4" fmla="*/ 1529 w 4229"/>
                <a:gd name="T5" fmla="*/ 314 h 4229"/>
                <a:gd name="T6" fmla="*/ 1324 w 4229"/>
                <a:gd name="T7" fmla="*/ 385 h 4229"/>
                <a:gd name="T8" fmla="*/ 1130 w 4229"/>
                <a:gd name="T9" fmla="*/ 475 h 4229"/>
                <a:gd name="T10" fmla="*/ 947 w 4229"/>
                <a:gd name="T11" fmla="*/ 583 h 4229"/>
                <a:gd name="T12" fmla="*/ 776 w 4229"/>
                <a:gd name="T13" fmla="*/ 709 h 4229"/>
                <a:gd name="T14" fmla="*/ 619 w 4229"/>
                <a:gd name="T15" fmla="*/ 851 h 4229"/>
                <a:gd name="T16" fmla="*/ 477 w 4229"/>
                <a:gd name="T17" fmla="*/ 1008 h 4229"/>
                <a:gd name="T18" fmla="*/ 351 w 4229"/>
                <a:gd name="T19" fmla="*/ 1179 h 4229"/>
                <a:gd name="T20" fmla="*/ 242 w 4229"/>
                <a:gd name="T21" fmla="*/ 1362 h 4229"/>
                <a:gd name="T22" fmla="*/ 152 w 4229"/>
                <a:gd name="T23" fmla="*/ 1557 h 4229"/>
                <a:gd name="T24" fmla="*/ 82 w 4229"/>
                <a:gd name="T25" fmla="*/ 1761 h 4229"/>
                <a:gd name="T26" fmla="*/ 32 w 4229"/>
                <a:gd name="T27" fmla="*/ 1974 h 4229"/>
                <a:gd name="T28" fmla="*/ 5 w 4229"/>
                <a:gd name="T29" fmla="*/ 2195 h 4229"/>
                <a:gd name="T30" fmla="*/ 1 w 4229"/>
                <a:gd name="T31" fmla="*/ 2422 h 4229"/>
                <a:gd name="T32" fmla="*/ 21 w 4229"/>
                <a:gd name="T33" fmla="*/ 2646 h 4229"/>
                <a:gd name="T34" fmla="*/ 63 w 4229"/>
                <a:gd name="T35" fmla="*/ 2862 h 4229"/>
                <a:gd name="T36" fmla="*/ 126 w 4229"/>
                <a:gd name="T37" fmla="*/ 3069 h 4229"/>
                <a:gd name="T38" fmla="*/ 210 w 4229"/>
                <a:gd name="T39" fmla="*/ 3267 h 4229"/>
                <a:gd name="T40" fmla="*/ 313 w 4229"/>
                <a:gd name="T41" fmla="*/ 3454 h 4229"/>
                <a:gd name="T42" fmla="*/ 433 w 4229"/>
                <a:gd name="T43" fmla="*/ 3629 h 4229"/>
                <a:gd name="T44" fmla="*/ 570 w 4229"/>
                <a:gd name="T45" fmla="*/ 3791 h 4229"/>
                <a:gd name="T46" fmla="*/ 722 w 4229"/>
                <a:gd name="T47" fmla="*/ 3938 h 4229"/>
                <a:gd name="T48" fmla="*/ 888 w 4229"/>
                <a:gd name="T49" fmla="*/ 4069 h 4229"/>
                <a:gd name="T50" fmla="*/ 1067 w 4229"/>
                <a:gd name="T51" fmla="*/ 4184 h 4229"/>
                <a:gd name="T52" fmla="*/ 1258 w 4229"/>
                <a:gd name="T53" fmla="*/ 4280 h 4229"/>
                <a:gd name="T54" fmla="*/ 1459 w 4229"/>
                <a:gd name="T55" fmla="*/ 4358 h 4229"/>
                <a:gd name="T56" fmla="*/ 1670 w 4229"/>
                <a:gd name="T57" fmla="*/ 4414 h 4229"/>
                <a:gd name="T58" fmla="*/ 1889 w 4229"/>
                <a:gd name="T59" fmla="*/ 4449 h 4229"/>
                <a:gd name="T60" fmla="*/ 2114 w 4229"/>
                <a:gd name="T61" fmla="*/ 4461 h 4229"/>
                <a:gd name="T62" fmla="*/ 2339 w 4229"/>
                <a:gd name="T63" fmla="*/ 4449 h 4229"/>
                <a:gd name="T64" fmla="*/ 2558 w 4229"/>
                <a:gd name="T65" fmla="*/ 4414 h 4229"/>
                <a:gd name="T66" fmla="*/ 2769 w 4229"/>
                <a:gd name="T67" fmla="*/ 4358 h 4229"/>
                <a:gd name="T68" fmla="*/ 2970 w 4229"/>
                <a:gd name="T69" fmla="*/ 4280 h 4229"/>
                <a:gd name="T70" fmla="*/ 3161 w 4229"/>
                <a:gd name="T71" fmla="*/ 4184 h 4229"/>
                <a:gd name="T72" fmla="*/ 3340 w 4229"/>
                <a:gd name="T73" fmla="*/ 4069 h 4229"/>
                <a:gd name="T74" fmla="*/ 3506 w 4229"/>
                <a:gd name="T75" fmla="*/ 3938 h 4229"/>
                <a:gd name="T76" fmla="*/ 3658 w 4229"/>
                <a:gd name="T77" fmla="*/ 3791 h 4229"/>
                <a:gd name="T78" fmla="*/ 3795 w 4229"/>
                <a:gd name="T79" fmla="*/ 3629 h 4229"/>
                <a:gd name="T80" fmla="*/ 3915 w 4229"/>
                <a:gd name="T81" fmla="*/ 3454 h 4229"/>
                <a:gd name="T82" fmla="*/ 4018 w 4229"/>
                <a:gd name="T83" fmla="*/ 3267 h 4229"/>
                <a:gd name="T84" fmla="*/ 4102 w 4229"/>
                <a:gd name="T85" fmla="*/ 3069 h 4229"/>
                <a:gd name="T86" fmla="*/ 4165 w 4229"/>
                <a:gd name="T87" fmla="*/ 2862 h 4229"/>
                <a:gd name="T88" fmla="*/ 4207 w 4229"/>
                <a:gd name="T89" fmla="*/ 2646 h 4229"/>
                <a:gd name="T90" fmla="*/ 4227 w 4229"/>
                <a:gd name="T91" fmla="*/ 2422 h 4229"/>
                <a:gd name="T92" fmla="*/ 4223 w 4229"/>
                <a:gd name="T93" fmla="*/ 2195 h 4229"/>
                <a:gd name="T94" fmla="*/ 4196 w 4229"/>
                <a:gd name="T95" fmla="*/ 1974 h 4229"/>
                <a:gd name="T96" fmla="*/ 4146 w 4229"/>
                <a:gd name="T97" fmla="*/ 1761 h 4229"/>
                <a:gd name="T98" fmla="*/ 4076 w 4229"/>
                <a:gd name="T99" fmla="*/ 1557 h 4229"/>
                <a:gd name="T100" fmla="*/ 3986 w 4229"/>
                <a:gd name="T101" fmla="*/ 1362 h 4229"/>
                <a:gd name="T102" fmla="*/ 3877 w 4229"/>
                <a:gd name="T103" fmla="*/ 1179 h 4229"/>
                <a:gd name="T104" fmla="*/ 3751 w 4229"/>
                <a:gd name="T105" fmla="*/ 1008 h 4229"/>
                <a:gd name="T106" fmla="*/ 3609 w 4229"/>
                <a:gd name="T107" fmla="*/ 851 h 4229"/>
                <a:gd name="T108" fmla="*/ 3452 w 4229"/>
                <a:gd name="T109" fmla="*/ 709 h 4229"/>
                <a:gd name="T110" fmla="*/ 3282 w 4229"/>
                <a:gd name="T111" fmla="*/ 583 h 4229"/>
                <a:gd name="T112" fmla="*/ 3098 w 4229"/>
                <a:gd name="T113" fmla="*/ 475 h 4229"/>
                <a:gd name="T114" fmla="*/ 2904 w 4229"/>
                <a:gd name="T115" fmla="*/ 385 h 4229"/>
                <a:gd name="T116" fmla="*/ 2699 w 4229"/>
                <a:gd name="T117" fmla="*/ 314 h 4229"/>
                <a:gd name="T118" fmla="*/ 2486 w 4229"/>
                <a:gd name="T119" fmla="*/ 265 h 4229"/>
                <a:gd name="T120" fmla="*/ 2265 w 4229"/>
                <a:gd name="T121" fmla="*/ 237 h 422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229" h="4229">
                  <a:moveTo>
                    <a:pt x="2114" y="0"/>
                  </a:moveTo>
                  <a:lnTo>
                    <a:pt x="2038" y="1"/>
                  </a:lnTo>
                  <a:lnTo>
                    <a:pt x="1963" y="5"/>
                  </a:lnTo>
                  <a:lnTo>
                    <a:pt x="1889" y="12"/>
                  </a:lnTo>
                  <a:lnTo>
                    <a:pt x="1815" y="21"/>
                  </a:lnTo>
                  <a:lnTo>
                    <a:pt x="1742" y="33"/>
                  </a:lnTo>
                  <a:lnTo>
                    <a:pt x="1670" y="47"/>
                  </a:lnTo>
                  <a:lnTo>
                    <a:pt x="1599" y="63"/>
                  </a:lnTo>
                  <a:lnTo>
                    <a:pt x="1529" y="82"/>
                  </a:lnTo>
                  <a:lnTo>
                    <a:pt x="1459" y="103"/>
                  </a:lnTo>
                  <a:lnTo>
                    <a:pt x="1391" y="127"/>
                  </a:lnTo>
                  <a:lnTo>
                    <a:pt x="1324" y="153"/>
                  </a:lnTo>
                  <a:lnTo>
                    <a:pt x="1258" y="180"/>
                  </a:lnTo>
                  <a:lnTo>
                    <a:pt x="1193" y="210"/>
                  </a:lnTo>
                  <a:lnTo>
                    <a:pt x="1130" y="243"/>
                  </a:lnTo>
                  <a:lnTo>
                    <a:pt x="1067" y="277"/>
                  </a:lnTo>
                  <a:lnTo>
                    <a:pt x="1006" y="313"/>
                  </a:lnTo>
                  <a:lnTo>
                    <a:pt x="947" y="351"/>
                  </a:lnTo>
                  <a:lnTo>
                    <a:pt x="888" y="391"/>
                  </a:lnTo>
                  <a:lnTo>
                    <a:pt x="831" y="433"/>
                  </a:lnTo>
                  <a:lnTo>
                    <a:pt x="776" y="477"/>
                  </a:lnTo>
                  <a:lnTo>
                    <a:pt x="722" y="523"/>
                  </a:lnTo>
                  <a:lnTo>
                    <a:pt x="670" y="570"/>
                  </a:lnTo>
                  <a:lnTo>
                    <a:pt x="619" y="619"/>
                  </a:lnTo>
                  <a:lnTo>
                    <a:pt x="570" y="670"/>
                  </a:lnTo>
                  <a:lnTo>
                    <a:pt x="522" y="722"/>
                  </a:lnTo>
                  <a:lnTo>
                    <a:pt x="477" y="776"/>
                  </a:lnTo>
                  <a:lnTo>
                    <a:pt x="433" y="832"/>
                  </a:lnTo>
                  <a:lnTo>
                    <a:pt x="391" y="889"/>
                  </a:lnTo>
                  <a:lnTo>
                    <a:pt x="351" y="947"/>
                  </a:lnTo>
                  <a:lnTo>
                    <a:pt x="313" y="1007"/>
                  </a:lnTo>
                  <a:lnTo>
                    <a:pt x="276" y="1068"/>
                  </a:lnTo>
                  <a:lnTo>
                    <a:pt x="242" y="1130"/>
                  </a:lnTo>
                  <a:lnTo>
                    <a:pt x="210" y="1194"/>
                  </a:lnTo>
                  <a:lnTo>
                    <a:pt x="180" y="1259"/>
                  </a:lnTo>
                  <a:lnTo>
                    <a:pt x="152" y="1325"/>
                  </a:lnTo>
                  <a:lnTo>
                    <a:pt x="126" y="1392"/>
                  </a:lnTo>
                  <a:lnTo>
                    <a:pt x="103" y="1460"/>
                  </a:lnTo>
                  <a:lnTo>
                    <a:pt x="82" y="1529"/>
                  </a:lnTo>
                  <a:lnTo>
                    <a:pt x="63" y="1599"/>
                  </a:lnTo>
                  <a:lnTo>
                    <a:pt x="46" y="1670"/>
                  </a:lnTo>
                  <a:lnTo>
                    <a:pt x="32" y="1742"/>
                  </a:lnTo>
                  <a:lnTo>
                    <a:pt x="21" y="1815"/>
                  </a:lnTo>
                  <a:lnTo>
                    <a:pt x="12" y="1889"/>
                  </a:lnTo>
                  <a:lnTo>
                    <a:pt x="5" y="1963"/>
                  </a:lnTo>
                  <a:lnTo>
                    <a:pt x="1" y="2039"/>
                  </a:lnTo>
                  <a:lnTo>
                    <a:pt x="0" y="2114"/>
                  </a:lnTo>
                  <a:lnTo>
                    <a:pt x="1" y="2190"/>
                  </a:lnTo>
                  <a:lnTo>
                    <a:pt x="5" y="2265"/>
                  </a:lnTo>
                  <a:lnTo>
                    <a:pt x="12" y="2340"/>
                  </a:lnTo>
                  <a:lnTo>
                    <a:pt x="21" y="2414"/>
                  </a:lnTo>
                  <a:lnTo>
                    <a:pt x="32" y="2486"/>
                  </a:lnTo>
                  <a:lnTo>
                    <a:pt x="46" y="2559"/>
                  </a:lnTo>
                  <a:lnTo>
                    <a:pt x="63" y="2630"/>
                  </a:lnTo>
                  <a:lnTo>
                    <a:pt x="82" y="2700"/>
                  </a:lnTo>
                  <a:lnTo>
                    <a:pt x="103" y="2769"/>
                  </a:lnTo>
                  <a:lnTo>
                    <a:pt x="126" y="2837"/>
                  </a:lnTo>
                  <a:lnTo>
                    <a:pt x="152" y="2904"/>
                  </a:lnTo>
                  <a:lnTo>
                    <a:pt x="180" y="2970"/>
                  </a:lnTo>
                  <a:lnTo>
                    <a:pt x="210" y="3035"/>
                  </a:lnTo>
                  <a:lnTo>
                    <a:pt x="242" y="3099"/>
                  </a:lnTo>
                  <a:lnTo>
                    <a:pt x="276" y="3161"/>
                  </a:lnTo>
                  <a:lnTo>
                    <a:pt x="313" y="3222"/>
                  </a:lnTo>
                  <a:lnTo>
                    <a:pt x="351" y="3282"/>
                  </a:lnTo>
                  <a:lnTo>
                    <a:pt x="391" y="3340"/>
                  </a:lnTo>
                  <a:lnTo>
                    <a:pt x="433" y="3397"/>
                  </a:lnTo>
                  <a:lnTo>
                    <a:pt x="477" y="3453"/>
                  </a:lnTo>
                  <a:lnTo>
                    <a:pt x="522" y="3506"/>
                  </a:lnTo>
                  <a:lnTo>
                    <a:pt x="570" y="3559"/>
                  </a:lnTo>
                  <a:lnTo>
                    <a:pt x="619" y="3610"/>
                  </a:lnTo>
                  <a:lnTo>
                    <a:pt x="670" y="3659"/>
                  </a:lnTo>
                  <a:lnTo>
                    <a:pt x="722" y="3706"/>
                  </a:lnTo>
                  <a:lnTo>
                    <a:pt x="776" y="3752"/>
                  </a:lnTo>
                  <a:lnTo>
                    <a:pt x="831" y="3795"/>
                  </a:lnTo>
                  <a:lnTo>
                    <a:pt x="888" y="3837"/>
                  </a:lnTo>
                  <a:lnTo>
                    <a:pt x="947" y="3878"/>
                  </a:lnTo>
                  <a:lnTo>
                    <a:pt x="1006" y="3916"/>
                  </a:lnTo>
                  <a:lnTo>
                    <a:pt x="1067" y="3952"/>
                  </a:lnTo>
                  <a:lnTo>
                    <a:pt x="1130" y="3986"/>
                  </a:lnTo>
                  <a:lnTo>
                    <a:pt x="1193" y="4018"/>
                  </a:lnTo>
                  <a:lnTo>
                    <a:pt x="1258" y="4048"/>
                  </a:lnTo>
                  <a:lnTo>
                    <a:pt x="1324" y="4076"/>
                  </a:lnTo>
                  <a:lnTo>
                    <a:pt x="1391" y="4102"/>
                  </a:lnTo>
                  <a:lnTo>
                    <a:pt x="1459" y="4126"/>
                  </a:lnTo>
                  <a:lnTo>
                    <a:pt x="1529" y="4147"/>
                  </a:lnTo>
                  <a:lnTo>
                    <a:pt x="1599" y="4166"/>
                  </a:lnTo>
                  <a:lnTo>
                    <a:pt x="1670" y="4182"/>
                  </a:lnTo>
                  <a:lnTo>
                    <a:pt x="1742" y="4196"/>
                  </a:lnTo>
                  <a:lnTo>
                    <a:pt x="1815" y="4208"/>
                  </a:lnTo>
                  <a:lnTo>
                    <a:pt x="1889" y="4217"/>
                  </a:lnTo>
                  <a:lnTo>
                    <a:pt x="1963" y="4224"/>
                  </a:lnTo>
                  <a:lnTo>
                    <a:pt x="2038" y="4228"/>
                  </a:lnTo>
                  <a:lnTo>
                    <a:pt x="2114" y="4229"/>
                  </a:lnTo>
                  <a:lnTo>
                    <a:pt x="2190" y="4228"/>
                  </a:lnTo>
                  <a:lnTo>
                    <a:pt x="2265" y="4224"/>
                  </a:lnTo>
                  <a:lnTo>
                    <a:pt x="2339" y="4217"/>
                  </a:lnTo>
                  <a:lnTo>
                    <a:pt x="2413" y="4208"/>
                  </a:lnTo>
                  <a:lnTo>
                    <a:pt x="2486" y="4196"/>
                  </a:lnTo>
                  <a:lnTo>
                    <a:pt x="2558" y="4182"/>
                  </a:lnTo>
                  <a:lnTo>
                    <a:pt x="2629" y="4166"/>
                  </a:lnTo>
                  <a:lnTo>
                    <a:pt x="2699" y="4147"/>
                  </a:lnTo>
                  <a:lnTo>
                    <a:pt x="2769" y="4126"/>
                  </a:lnTo>
                  <a:lnTo>
                    <a:pt x="2837" y="4102"/>
                  </a:lnTo>
                  <a:lnTo>
                    <a:pt x="2904" y="4076"/>
                  </a:lnTo>
                  <a:lnTo>
                    <a:pt x="2970" y="4048"/>
                  </a:lnTo>
                  <a:lnTo>
                    <a:pt x="3035" y="4018"/>
                  </a:lnTo>
                  <a:lnTo>
                    <a:pt x="3098" y="3986"/>
                  </a:lnTo>
                  <a:lnTo>
                    <a:pt x="3161" y="3952"/>
                  </a:lnTo>
                  <a:lnTo>
                    <a:pt x="3222" y="3916"/>
                  </a:lnTo>
                  <a:lnTo>
                    <a:pt x="3282" y="3878"/>
                  </a:lnTo>
                  <a:lnTo>
                    <a:pt x="3340" y="3837"/>
                  </a:lnTo>
                  <a:lnTo>
                    <a:pt x="3397" y="3795"/>
                  </a:lnTo>
                  <a:lnTo>
                    <a:pt x="3452" y="3752"/>
                  </a:lnTo>
                  <a:lnTo>
                    <a:pt x="3506" y="3706"/>
                  </a:lnTo>
                  <a:lnTo>
                    <a:pt x="3558" y="3659"/>
                  </a:lnTo>
                  <a:lnTo>
                    <a:pt x="3609" y="3610"/>
                  </a:lnTo>
                  <a:lnTo>
                    <a:pt x="3658" y="3559"/>
                  </a:lnTo>
                  <a:lnTo>
                    <a:pt x="3706" y="3506"/>
                  </a:lnTo>
                  <a:lnTo>
                    <a:pt x="3751" y="3453"/>
                  </a:lnTo>
                  <a:lnTo>
                    <a:pt x="3795" y="3397"/>
                  </a:lnTo>
                  <a:lnTo>
                    <a:pt x="3837" y="3340"/>
                  </a:lnTo>
                  <a:lnTo>
                    <a:pt x="3877" y="3282"/>
                  </a:lnTo>
                  <a:lnTo>
                    <a:pt x="3915" y="3222"/>
                  </a:lnTo>
                  <a:lnTo>
                    <a:pt x="3952" y="3161"/>
                  </a:lnTo>
                  <a:lnTo>
                    <a:pt x="3986" y="3099"/>
                  </a:lnTo>
                  <a:lnTo>
                    <a:pt x="4018" y="3035"/>
                  </a:lnTo>
                  <a:lnTo>
                    <a:pt x="4048" y="2970"/>
                  </a:lnTo>
                  <a:lnTo>
                    <a:pt x="4076" y="2904"/>
                  </a:lnTo>
                  <a:lnTo>
                    <a:pt x="4102" y="2837"/>
                  </a:lnTo>
                  <a:lnTo>
                    <a:pt x="4125" y="2769"/>
                  </a:lnTo>
                  <a:lnTo>
                    <a:pt x="4146" y="2700"/>
                  </a:lnTo>
                  <a:lnTo>
                    <a:pt x="4165" y="2630"/>
                  </a:lnTo>
                  <a:lnTo>
                    <a:pt x="4182" y="2559"/>
                  </a:lnTo>
                  <a:lnTo>
                    <a:pt x="4196" y="2486"/>
                  </a:lnTo>
                  <a:lnTo>
                    <a:pt x="4207" y="2414"/>
                  </a:lnTo>
                  <a:lnTo>
                    <a:pt x="4217" y="2340"/>
                  </a:lnTo>
                  <a:lnTo>
                    <a:pt x="4223" y="2265"/>
                  </a:lnTo>
                  <a:lnTo>
                    <a:pt x="4227" y="2190"/>
                  </a:lnTo>
                  <a:lnTo>
                    <a:pt x="4228" y="2114"/>
                  </a:lnTo>
                  <a:lnTo>
                    <a:pt x="4227" y="2039"/>
                  </a:lnTo>
                  <a:lnTo>
                    <a:pt x="4223" y="1963"/>
                  </a:lnTo>
                  <a:lnTo>
                    <a:pt x="4217" y="1889"/>
                  </a:lnTo>
                  <a:lnTo>
                    <a:pt x="4207" y="1815"/>
                  </a:lnTo>
                  <a:lnTo>
                    <a:pt x="4196" y="1742"/>
                  </a:lnTo>
                  <a:lnTo>
                    <a:pt x="4182" y="1670"/>
                  </a:lnTo>
                  <a:lnTo>
                    <a:pt x="4165" y="1599"/>
                  </a:lnTo>
                  <a:lnTo>
                    <a:pt x="4146" y="1529"/>
                  </a:lnTo>
                  <a:lnTo>
                    <a:pt x="4125" y="1460"/>
                  </a:lnTo>
                  <a:lnTo>
                    <a:pt x="4102" y="1392"/>
                  </a:lnTo>
                  <a:lnTo>
                    <a:pt x="4076" y="1325"/>
                  </a:lnTo>
                  <a:lnTo>
                    <a:pt x="4048" y="1259"/>
                  </a:lnTo>
                  <a:lnTo>
                    <a:pt x="4018" y="1194"/>
                  </a:lnTo>
                  <a:lnTo>
                    <a:pt x="3986" y="1130"/>
                  </a:lnTo>
                  <a:lnTo>
                    <a:pt x="3952" y="1068"/>
                  </a:lnTo>
                  <a:lnTo>
                    <a:pt x="3915" y="1007"/>
                  </a:lnTo>
                  <a:lnTo>
                    <a:pt x="3877" y="947"/>
                  </a:lnTo>
                  <a:lnTo>
                    <a:pt x="3837" y="889"/>
                  </a:lnTo>
                  <a:lnTo>
                    <a:pt x="3795" y="832"/>
                  </a:lnTo>
                  <a:lnTo>
                    <a:pt x="3751" y="776"/>
                  </a:lnTo>
                  <a:lnTo>
                    <a:pt x="3706" y="722"/>
                  </a:lnTo>
                  <a:lnTo>
                    <a:pt x="3658" y="670"/>
                  </a:lnTo>
                  <a:lnTo>
                    <a:pt x="3609" y="619"/>
                  </a:lnTo>
                  <a:lnTo>
                    <a:pt x="3558" y="570"/>
                  </a:lnTo>
                  <a:lnTo>
                    <a:pt x="3506" y="523"/>
                  </a:lnTo>
                  <a:lnTo>
                    <a:pt x="3452" y="477"/>
                  </a:lnTo>
                  <a:lnTo>
                    <a:pt x="3397" y="433"/>
                  </a:lnTo>
                  <a:lnTo>
                    <a:pt x="3340" y="391"/>
                  </a:lnTo>
                  <a:lnTo>
                    <a:pt x="3282" y="351"/>
                  </a:lnTo>
                  <a:lnTo>
                    <a:pt x="3222" y="313"/>
                  </a:lnTo>
                  <a:lnTo>
                    <a:pt x="3161" y="277"/>
                  </a:lnTo>
                  <a:lnTo>
                    <a:pt x="3098" y="243"/>
                  </a:lnTo>
                  <a:lnTo>
                    <a:pt x="3035" y="210"/>
                  </a:lnTo>
                  <a:lnTo>
                    <a:pt x="2970" y="180"/>
                  </a:lnTo>
                  <a:lnTo>
                    <a:pt x="2904" y="153"/>
                  </a:lnTo>
                  <a:lnTo>
                    <a:pt x="2837" y="127"/>
                  </a:lnTo>
                  <a:lnTo>
                    <a:pt x="2769" y="103"/>
                  </a:lnTo>
                  <a:lnTo>
                    <a:pt x="2699" y="82"/>
                  </a:lnTo>
                  <a:lnTo>
                    <a:pt x="2629" y="63"/>
                  </a:lnTo>
                  <a:lnTo>
                    <a:pt x="2558" y="47"/>
                  </a:lnTo>
                  <a:lnTo>
                    <a:pt x="2486" y="33"/>
                  </a:lnTo>
                  <a:lnTo>
                    <a:pt x="2413" y="21"/>
                  </a:lnTo>
                  <a:lnTo>
                    <a:pt x="2339" y="12"/>
                  </a:lnTo>
                  <a:lnTo>
                    <a:pt x="2265" y="5"/>
                  </a:lnTo>
                  <a:lnTo>
                    <a:pt x="2190" y="1"/>
                  </a:lnTo>
                  <a:lnTo>
                    <a:pt x="2114"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ro-RO"/>
            </a:p>
          </p:txBody>
        </p:sp>
        <p:sp>
          <p:nvSpPr>
            <p:cNvPr id="269" name="docshape120"/>
            <p:cNvSpPr>
              <a:spLocks/>
            </p:cNvSpPr>
            <p:nvPr/>
          </p:nvSpPr>
          <p:spPr bwMode="auto">
            <a:xfrm>
              <a:off x="5480" y="626"/>
              <a:ext cx="3675" cy="3440"/>
            </a:xfrm>
            <a:custGeom>
              <a:avLst/>
              <a:gdLst>
                <a:gd name="T0" fmla="*/ 7 w 3440"/>
                <a:gd name="T1" fmla="*/ 2194 h 3440"/>
                <a:gd name="T2" fmla="*/ 41 w 3440"/>
                <a:gd name="T3" fmla="*/ 1973 h 3440"/>
                <a:gd name="T4" fmla="*/ 102 w 3440"/>
                <a:gd name="T5" fmla="*/ 1762 h 3440"/>
                <a:gd name="T6" fmla="*/ 189 w 3440"/>
                <a:gd name="T7" fmla="*/ 1563 h 3440"/>
                <a:gd name="T8" fmla="*/ 299 w 3440"/>
                <a:gd name="T9" fmla="*/ 1378 h 3440"/>
                <a:gd name="T10" fmla="*/ 431 w 3440"/>
                <a:gd name="T11" fmla="*/ 1208 h 3440"/>
                <a:gd name="T12" fmla="*/ 582 w 3440"/>
                <a:gd name="T13" fmla="*/ 1057 h 3440"/>
                <a:gd name="T14" fmla="*/ 751 w 3440"/>
                <a:gd name="T15" fmla="*/ 925 h 3440"/>
                <a:gd name="T16" fmla="*/ 936 w 3440"/>
                <a:gd name="T17" fmla="*/ 815 h 3440"/>
                <a:gd name="T18" fmla="*/ 1135 w 3440"/>
                <a:gd name="T19" fmla="*/ 729 h 3440"/>
                <a:gd name="T20" fmla="*/ 1346 w 3440"/>
                <a:gd name="T21" fmla="*/ 667 h 3440"/>
                <a:gd name="T22" fmla="*/ 1568 w 3440"/>
                <a:gd name="T23" fmla="*/ 633 h 3440"/>
                <a:gd name="T24" fmla="*/ 1797 w 3440"/>
                <a:gd name="T25" fmla="*/ 628 h 3440"/>
                <a:gd name="T26" fmla="*/ 2021 w 3440"/>
                <a:gd name="T27" fmla="*/ 653 h 3440"/>
                <a:gd name="T28" fmla="*/ 2236 w 3440"/>
                <a:gd name="T29" fmla="*/ 705 h 3440"/>
                <a:gd name="T30" fmla="*/ 2439 w 3440"/>
                <a:gd name="T31" fmla="*/ 784 h 3440"/>
                <a:gd name="T32" fmla="*/ 2629 w 3440"/>
                <a:gd name="T33" fmla="*/ 886 h 3440"/>
                <a:gd name="T34" fmla="*/ 2804 w 3440"/>
                <a:gd name="T35" fmla="*/ 1011 h 3440"/>
                <a:gd name="T36" fmla="*/ 2961 w 3440"/>
                <a:gd name="T37" fmla="*/ 1156 h 3440"/>
                <a:gd name="T38" fmla="*/ 3100 w 3440"/>
                <a:gd name="T39" fmla="*/ 1319 h 3440"/>
                <a:gd name="T40" fmla="*/ 3217 w 3440"/>
                <a:gd name="T41" fmla="*/ 1499 h 3440"/>
                <a:gd name="T42" fmla="*/ 3312 w 3440"/>
                <a:gd name="T43" fmla="*/ 1694 h 3440"/>
                <a:gd name="T44" fmla="*/ 3382 w 3440"/>
                <a:gd name="T45" fmla="*/ 1901 h 3440"/>
                <a:gd name="T46" fmla="*/ 3425 w 3440"/>
                <a:gd name="T47" fmla="*/ 2119 h 3440"/>
                <a:gd name="T48" fmla="*/ 3440 w 3440"/>
                <a:gd name="T49" fmla="*/ 2347 h 3440"/>
                <a:gd name="T50" fmla="*/ 3425 w 3440"/>
                <a:gd name="T51" fmla="*/ 2574 h 3440"/>
                <a:gd name="T52" fmla="*/ 3382 w 3440"/>
                <a:gd name="T53" fmla="*/ 2792 h 3440"/>
                <a:gd name="T54" fmla="*/ 3312 w 3440"/>
                <a:gd name="T55" fmla="*/ 2999 h 3440"/>
                <a:gd name="T56" fmla="*/ 3217 w 3440"/>
                <a:gd name="T57" fmla="*/ 3194 h 3440"/>
                <a:gd name="T58" fmla="*/ 3100 w 3440"/>
                <a:gd name="T59" fmla="*/ 3374 h 3440"/>
                <a:gd name="T60" fmla="*/ 2961 w 3440"/>
                <a:gd name="T61" fmla="*/ 3537 h 3440"/>
                <a:gd name="T62" fmla="*/ 2804 w 3440"/>
                <a:gd name="T63" fmla="*/ 3682 h 3440"/>
                <a:gd name="T64" fmla="*/ 2629 w 3440"/>
                <a:gd name="T65" fmla="*/ 3807 h 3440"/>
                <a:gd name="T66" fmla="*/ 2439 w 3440"/>
                <a:gd name="T67" fmla="*/ 3909 h 3440"/>
                <a:gd name="T68" fmla="*/ 2236 w 3440"/>
                <a:gd name="T69" fmla="*/ 3988 h 3440"/>
                <a:gd name="T70" fmla="*/ 2021 w 3440"/>
                <a:gd name="T71" fmla="*/ 4040 h 3440"/>
                <a:gd name="T72" fmla="*/ 1797 w 3440"/>
                <a:gd name="T73" fmla="*/ 4065 h 3440"/>
                <a:gd name="T74" fmla="*/ 1568 w 3440"/>
                <a:gd name="T75" fmla="*/ 4060 h 3440"/>
                <a:gd name="T76" fmla="*/ 1346 w 3440"/>
                <a:gd name="T77" fmla="*/ 4026 h 3440"/>
                <a:gd name="T78" fmla="*/ 1135 w 3440"/>
                <a:gd name="T79" fmla="*/ 3964 h 3440"/>
                <a:gd name="T80" fmla="*/ 936 w 3440"/>
                <a:gd name="T81" fmla="*/ 3878 h 3440"/>
                <a:gd name="T82" fmla="*/ 751 w 3440"/>
                <a:gd name="T83" fmla="*/ 3768 h 3440"/>
                <a:gd name="T84" fmla="*/ 582 w 3440"/>
                <a:gd name="T85" fmla="*/ 3636 h 3440"/>
                <a:gd name="T86" fmla="*/ 431 w 3440"/>
                <a:gd name="T87" fmla="*/ 3485 h 3440"/>
                <a:gd name="T88" fmla="*/ 299 w 3440"/>
                <a:gd name="T89" fmla="*/ 3316 h 3440"/>
                <a:gd name="T90" fmla="*/ 189 w 3440"/>
                <a:gd name="T91" fmla="*/ 3131 h 3440"/>
                <a:gd name="T92" fmla="*/ 102 w 3440"/>
                <a:gd name="T93" fmla="*/ 2931 h 3440"/>
                <a:gd name="T94" fmla="*/ 41 w 3440"/>
                <a:gd name="T95" fmla="*/ 2720 h 3440"/>
                <a:gd name="T96" fmla="*/ 7 w 3440"/>
                <a:gd name="T97" fmla="*/ 2499 h 34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440" h="3440">
                  <a:moveTo>
                    <a:pt x="0" y="1720"/>
                  </a:moveTo>
                  <a:lnTo>
                    <a:pt x="2" y="1643"/>
                  </a:lnTo>
                  <a:lnTo>
                    <a:pt x="7" y="1567"/>
                  </a:lnTo>
                  <a:lnTo>
                    <a:pt x="15" y="1492"/>
                  </a:lnTo>
                  <a:lnTo>
                    <a:pt x="26" y="1419"/>
                  </a:lnTo>
                  <a:lnTo>
                    <a:pt x="41" y="1346"/>
                  </a:lnTo>
                  <a:lnTo>
                    <a:pt x="58" y="1274"/>
                  </a:lnTo>
                  <a:lnTo>
                    <a:pt x="79" y="1204"/>
                  </a:lnTo>
                  <a:lnTo>
                    <a:pt x="102" y="1135"/>
                  </a:lnTo>
                  <a:lnTo>
                    <a:pt x="128" y="1067"/>
                  </a:lnTo>
                  <a:lnTo>
                    <a:pt x="157" y="1000"/>
                  </a:lnTo>
                  <a:lnTo>
                    <a:pt x="189" y="936"/>
                  </a:lnTo>
                  <a:lnTo>
                    <a:pt x="223" y="872"/>
                  </a:lnTo>
                  <a:lnTo>
                    <a:pt x="260" y="811"/>
                  </a:lnTo>
                  <a:lnTo>
                    <a:pt x="299" y="751"/>
                  </a:lnTo>
                  <a:lnTo>
                    <a:pt x="341" y="692"/>
                  </a:lnTo>
                  <a:lnTo>
                    <a:pt x="384" y="636"/>
                  </a:lnTo>
                  <a:lnTo>
                    <a:pt x="431" y="581"/>
                  </a:lnTo>
                  <a:lnTo>
                    <a:pt x="479" y="529"/>
                  </a:lnTo>
                  <a:lnTo>
                    <a:pt x="529" y="478"/>
                  </a:lnTo>
                  <a:lnTo>
                    <a:pt x="582" y="430"/>
                  </a:lnTo>
                  <a:lnTo>
                    <a:pt x="636" y="384"/>
                  </a:lnTo>
                  <a:lnTo>
                    <a:pt x="693" y="340"/>
                  </a:lnTo>
                  <a:lnTo>
                    <a:pt x="751" y="298"/>
                  </a:lnTo>
                  <a:lnTo>
                    <a:pt x="811" y="259"/>
                  </a:lnTo>
                  <a:lnTo>
                    <a:pt x="873" y="222"/>
                  </a:lnTo>
                  <a:lnTo>
                    <a:pt x="936" y="188"/>
                  </a:lnTo>
                  <a:lnTo>
                    <a:pt x="1001" y="157"/>
                  </a:lnTo>
                  <a:lnTo>
                    <a:pt x="1067" y="128"/>
                  </a:lnTo>
                  <a:lnTo>
                    <a:pt x="1135" y="102"/>
                  </a:lnTo>
                  <a:lnTo>
                    <a:pt x="1204" y="78"/>
                  </a:lnTo>
                  <a:lnTo>
                    <a:pt x="1275" y="58"/>
                  </a:lnTo>
                  <a:lnTo>
                    <a:pt x="1346" y="40"/>
                  </a:lnTo>
                  <a:lnTo>
                    <a:pt x="1419" y="26"/>
                  </a:lnTo>
                  <a:lnTo>
                    <a:pt x="1493" y="14"/>
                  </a:lnTo>
                  <a:lnTo>
                    <a:pt x="1568" y="6"/>
                  </a:lnTo>
                  <a:lnTo>
                    <a:pt x="1643" y="1"/>
                  </a:lnTo>
                  <a:lnTo>
                    <a:pt x="1720" y="0"/>
                  </a:lnTo>
                  <a:lnTo>
                    <a:pt x="1797" y="1"/>
                  </a:lnTo>
                  <a:lnTo>
                    <a:pt x="1872" y="6"/>
                  </a:lnTo>
                  <a:lnTo>
                    <a:pt x="1947" y="14"/>
                  </a:lnTo>
                  <a:lnTo>
                    <a:pt x="2021" y="26"/>
                  </a:lnTo>
                  <a:lnTo>
                    <a:pt x="2094" y="40"/>
                  </a:lnTo>
                  <a:lnTo>
                    <a:pt x="2166" y="58"/>
                  </a:lnTo>
                  <a:lnTo>
                    <a:pt x="2236" y="78"/>
                  </a:lnTo>
                  <a:lnTo>
                    <a:pt x="2305" y="102"/>
                  </a:lnTo>
                  <a:lnTo>
                    <a:pt x="2373" y="128"/>
                  </a:lnTo>
                  <a:lnTo>
                    <a:pt x="2439" y="157"/>
                  </a:lnTo>
                  <a:lnTo>
                    <a:pt x="2504" y="188"/>
                  </a:lnTo>
                  <a:lnTo>
                    <a:pt x="2567" y="222"/>
                  </a:lnTo>
                  <a:lnTo>
                    <a:pt x="2629" y="259"/>
                  </a:lnTo>
                  <a:lnTo>
                    <a:pt x="2689" y="298"/>
                  </a:lnTo>
                  <a:lnTo>
                    <a:pt x="2747" y="340"/>
                  </a:lnTo>
                  <a:lnTo>
                    <a:pt x="2804" y="384"/>
                  </a:lnTo>
                  <a:lnTo>
                    <a:pt x="2858" y="430"/>
                  </a:lnTo>
                  <a:lnTo>
                    <a:pt x="2911" y="478"/>
                  </a:lnTo>
                  <a:lnTo>
                    <a:pt x="2961" y="529"/>
                  </a:lnTo>
                  <a:lnTo>
                    <a:pt x="3010" y="581"/>
                  </a:lnTo>
                  <a:lnTo>
                    <a:pt x="3056" y="636"/>
                  </a:lnTo>
                  <a:lnTo>
                    <a:pt x="3100" y="692"/>
                  </a:lnTo>
                  <a:lnTo>
                    <a:pt x="3141" y="751"/>
                  </a:lnTo>
                  <a:lnTo>
                    <a:pt x="3180" y="811"/>
                  </a:lnTo>
                  <a:lnTo>
                    <a:pt x="3217" y="872"/>
                  </a:lnTo>
                  <a:lnTo>
                    <a:pt x="3251" y="936"/>
                  </a:lnTo>
                  <a:lnTo>
                    <a:pt x="3283" y="1000"/>
                  </a:lnTo>
                  <a:lnTo>
                    <a:pt x="3312" y="1067"/>
                  </a:lnTo>
                  <a:lnTo>
                    <a:pt x="3338" y="1135"/>
                  </a:lnTo>
                  <a:lnTo>
                    <a:pt x="3361" y="1204"/>
                  </a:lnTo>
                  <a:lnTo>
                    <a:pt x="3382" y="1274"/>
                  </a:lnTo>
                  <a:lnTo>
                    <a:pt x="3399" y="1346"/>
                  </a:lnTo>
                  <a:lnTo>
                    <a:pt x="3414" y="1419"/>
                  </a:lnTo>
                  <a:lnTo>
                    <a:pt x="3425" y="1492"/>
                  </a:lnTo>
                  <a:lnTo>
                    <a:pt x="3433" y="1567"/>
                  </a:lnTo>
                  <a:lnTo>
                    <a:pt x="3438" y="1643"/>
                  </a:lnTo>
                  <a:lnTo>
                    <a:pt x="3440" y="1720"/>
                  </a:lnTo>
                  <a:lnTo>
                    <a:pt x="3438" y="1796"/>
                  </a:lnTo>
                  <a:lnTo>
                    <a:pt x="3433" y="1872"/>
                  </a:lnTo>
                  <a:lnTo>
                    <a:pt x="3425" y="1947"/>
                  </a:lnTo>
                  <a:lnTo>
                    <a:pt x="3414" y="2021"/>
                  </a:lnTo>
                  <a:lnTo>
                    <a:pt x="3399" y="2093"/>
                  </a:lnTo>
                  <a:lnTo>
                    <a:pt x="3382" y="2165"/>
                  </a:lnTo>
                  <a:lnTo>
                    <a:pt x="3361" y="2235"/>
                  </a:lnTo>
                  <a:lnTo>
                    <a:pt x="3338" y="2304"/>
                  </a:lnTo>
                  <a:lnTo>
                    <a:pt x="3312" y="2372"/>
                  </a:lnTo>
                  <a:lnTo>
                    <a:pt x="3283" y="2439"/>
                  </a:lnTo>
                  <a:lnTo>
                    <a:pt x="3251" y="2504"/>
                  </a:lnTo>
                  <a:lnTo>
                    <a:pt x="3217" y="2567"/>
                  </a:lnTo>
                  <a:lnTo>
                    <a:pt x="3180" y="2629"/>
                  </a:lnTo>
                  <a:lnTo>
                    <a:pt x="3141" y="2689"/>
                  </a:lnTo>
                  <a:lnTo>
                    <a:pt x="3100" y="2747"/>
                  </a:lnTo>
                  <a:lnTo>
                    <a:pt x="3056" y="2803"/>
                  </a:lnTo>
                  <a:lnTo>
                    <a:pt x="3010" y="2858"/>
                  </a:lnTo>
                  <a:lnTo>
                    <a:pt x="2961" y="2910"/>
                  </a:lnTo>
                  <a:lnTo>
                    <a:pt x="2911" y="2961"/>
                  </a:lnTo>
                  <a:lnTo>
                    <a:pt x="2858" y="3009"/>
                  </a:lnTo>
                  <a:lnTo>
                    <a:pt x="2804" y="3055"/>
                  </a:lnTo>
                  <a:lnTo>
                    <a:pt x="2747" y="3099"/>
                  </a:lnTo>
                  <a:lnTo>
                    <a:pt x="2689" y="3141"/>
                  </a:lnTo>
                  <a:lnTo>
                    <a:pt x="2629" y="3180"/>
                  </a:lnTo>
                  <a:lnTo>
                    <a:pt x="2567" y="3217"/>
                  </a:lnTo>
                  <a:lnTo>
                    <a:pt x="2504" y="3251"/>
                  </a:lnTo>
                  <a:lnTo>
                    <a:pt x="2439" y="3282"/>
                  </a:lnTo>
                  <a:lnTo>
                    <a:pt x="2373" y="3311"/>
                  </a:lnTo>
                  <a:lnTo>
                    <a:pt x="2305" y="3337"/>
                  </a:lnTo>
                  <a:lnTo>
                    <a:pt x="2236" y="3361"/>
                  </a:lnTo>
                  <a:lnTo>
                    <a:pt x="2166" y="3381"/>
                  </a:lnTo>
                  <a:lnTo>
                    <a:pt x="2094" y="3399"/>
                  </a:lnTo>
                  <a:lnTo>
                    <a:pt x="2021" y="3413"/>
                  </a:lnTo>
                  <a:lnTo>
                    <a:pt x="1947" y="3425"/>
                  </a:lnTo>
                  <a:lnTo>
                    <a:pt x="1872" y="3433"/>
                  </a:lnTo>
                  <a:lnTo>
                    <a:pt x="1797" y="3438"/>
                  </a:lnTo>
                  <a:lnTo>
                    <a:pt x="1720" y="3439"/>
                  </a:lnTo>
                  <a:lnTo>
                    <a:pt x="1643" y="3438"/>
                  </a:lnTo>
                  <a:lnTo>
                    <a:pt x="1568" y="3433"/>
                  </a:lnTo>
                  <a:lnTo>
                    <a:pt x="1493" y="3425"/>
                  </a:lnTo>
                  <a:lnTo>
                    <a:pt x="1419" y="3413"/>
                  </a:lnTo>
                  <a:lnTo>
                    <a:pt x="1346" y="3399"/>
                  </a:lnTo>
                  <a:lnTo>
                    <a:pt x="1275" y="3381"/>
                  </a:lnTo>
                  <a:lnTo>
                    <a:pt x="1204" y="3361"/>
                  </a:lnTo>
                  <a:lnTo>
                    <a:pt x="1135" y="3337"/>
                  </a:lnTo>
                  <a:lnTo>
                    <a:pt x="1067" y="3311"/>
                  </a:lnTo>
                  <a:lnTo>
                    <a:pt x="1001" y="3282"/>
                  </a:lnTo>
                  <a:lnTo>
                    <a:pt x="936" y="3251"/>
                  </a:lnTo>
                  <a:lnTo>
                    <a:pt x="873" y="3217"/>
                  </a:lnTo>
                  <a:lnTo>
                    <a:pt x="811" y="3180"/>
                  </a:lnTo>
                  <a:lnTo>
                    <a:pt x="751" y="3141"/>
                  </a:lnTo>
                  <a:lnTo>
                    <a:pt x="693" y="3099"/>
                  </a:lnTo>
                  <a:lnTo>
                    <a:pt x="636" y="3055"/>
                  </a:lnTo>
                  <a:lnTo>
                    <a:pt x="582" y="3009"/>
                  </a:lnTo>
                  <a:lnTo>
                    <a:pt x="529" y="2961"/>
                  </a:lnTo>
                  <a:lnTo>
                    <a:pt x="479" y="2910"/>
                  </a:lnTo>
                  <a:lnTo>
                    <a:pt x="431" y="2858"/>
                  </a:lnTo>
                  <a:lnTo>
                    <a:pt x="384" y="2803"/>
                  </a:lnTo>
                  <a:lnTo>
                    <a:pt x="341" y="2747"/>
                  </a:lnTo>
                  <a:lnTo>
                    <a:pt x="299" y="2689"/>
                  </a:lnTo>
                  <a:lnTo>
                    <a:pt x="260" y="2629"/>
                  </a:lnTo>
                  <a:lnTo>
                    <a:pt x="223" y="2567"/>
                  </a:lnTo>
                  <a:lnTo>
                    <a:pt x="189" y="2504"/>
                  </a:lnTo>
                  <a:lnTo>
                    <a:pt x="157" y="2439"/>
                  </a:lnTo>
                  <a:lnTo>
                    <a:pt x="128" y="2372"/>
                  </a:lnTo>
                  <a:lnTo>
                    <a:pt x="102" y="2304"/>
                  </a:lnTo>
                  <a:lnTo>
                    <a:pt x="79" y="2235"/>
                  </a:lnTo>
                  <a:lnTo>
                    <a:pt x="58" y="2165"/>
                  </a:lnTo>
                  <a:lnTo>
                    <a:pt x="41" y="2093"/>
                  </a:lnTo>
                  <a:lnTo>
                    <a:pt x="26" y="2021"/>
                  </a:lnTo>
                  <a:lnTo>
                    <a:pt x="15" y="1947"/>
                  </a:lnTo>
                  <a:lnTo>
                    <a:pt x="7" y="1872"/>
                  </a:lnTo>
                  <a:lnTo>
                    <a:pt x="2" y="1796"/>
                  </a:lnTo>
                  <a:lnTo>
                    <a:pt x="0" y="1720"/>
                  </a:lnTo>
                  <a:close/>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o-RO"/>
            </a:p>
          </p:txBody>
        </p:sp>
        <p:sp>
          <p:nvSpPr>
            <p:cNvPr id="270" name="docshape121"/>
            <p:cNvSpPr>
              <a:spLocks/>
            </p:cNvSpPr>
            <p:nvPr/>
          </p:nvSpPr>
          <p:spPr bwMode="auto">
            <a:xfrm>
              <a:off x="5758" y="907"/>
              <a:ext cx="3164" cy="2852"/>
            </a:xfrm>
            <a:custGeom>
              <a:avLst/>
              <a:gdLst>
                <a:gd name="T0" fmla="*/ 1350 w 2852"/>
                <a:gd name="T1" fmla="*/ 923 h 2852"/>
                <a:gd name="T2" fmla="*/ 1202 w 2852"/>
                <a:gd name="T3" fmla="*/ 938 h 2852"/>
                <a:gd name="T4" fmla="*/ 1059 w 2852"/>
                <a:gd name="T5" fmla="*/ 968 h 2852"/>
                <a:gd name="T6" fmla="*/ 921 w 2852"/>
                <a:gd name="T7" fmla="*/ 1013 h 2852"/>
                <a:gd name="T8" fmla="*/ 790 w 2852"/>
                <a:gd name="T9" fmla="*/ 1070 h 2852"/>
                <a:gd name="T10" fmla="*/ 666 w 2852"/>
                <a:gd name="T11" fmla="*/ 1140 h 2852"/>
                <a:gd name="T12" fmla="*/ 550 w 2852"/>
                <a:gd name="T13" fmla="*/ 1221 h 2852"/>
                <a:gd name="T14" fmla="*/ 443 w 2852"/>
                <a:gd name="T15" fmla="*/ 1314 h 2852"/>
                <a:gd name="T16" fmla="*/ 346 w 2852"/>
                <a:gd name="T17" fmla="*/ 1416 h 2852"/>
                <a:gd name="T18" fmla="*/ 259 w 2852"/>
                <a:gd name="T19" fmla="*/ 1527 h 2852"/>
                <a:gd name="T20" fmla="*/ 183 w 2852"/>
                <a:gd name="T21" fmla="*/ 1647 h 2852"/>
                <a:gd name="T22" fmla="*/ 119 w 2852"/>
                <a:gd name="T23" fmla="*/ 1775 h 2852"/>
                <a:gd name="T24" fmla="*/ 68 w 2852"/>
                <a:gd name="T25" fmla="*/ 1910 h 2852"/>
                <a:gd name="T26" fmla="*/ 31 w 2852"/>
                <a:gd name="T27" fmla="*/ 2050 h 2852"/>
                <a:gd name="T28" fmla="*/ 8 w 2852"/>
                <a:gd name="T29" fmla="*/ 2196 h 2852"/>
                <a:gd name="T30" fmla="*/ 0 w 2852"/>
                <a:gd name="T31" fmla="*/ 2347 h 2852"/>
                <a:gd name="T32" fmla="*/ 8 w 2852"/>
                <a:gd name="T33" fmla="*/ 2497 h 2852"/>
                <a:gd name="T34" fmla="*/ 31 w 2852"/>
                <a:gd name="T35" fmla="*/ 2643 h 2852"/>
                <a:gd name="T36" fmla="*/ 68 w 2852"/>
                <a:gd name="T37" fmla="*/ 2783 h 2852"/>
                <a:gd name="T38" fmla="*/ 119 w 2852"/>
                <a:gd name="T39" fmla="*/ 2918 h 2852"/>
                <a:gd name="T40" fmla="*/ 183 w 2852"/>
                <a:gd name="T41" fmla="*/ 3046 h 2852"/>
                <a:gd name="T42" fmla="*/ 259 w 2852"/>
                <a:gd name="T43" fmla="*/ 3166 h 2852"/>
                <a:gd name="T44" fmla="*/ 346 w 2852"/>
                <a:gd name="T45" fmla="*/ 3277 h 2852"/>
                <a:gd name="T46" fmla="*/ 443 w 2852"/>
                <a:gd name="T47" fmla="*/ 3379 h 2852"/>
                <a:gd name="T48" fmla="*/ 550 w 2852"/>
                <a:gd name="T49" fmla="*/ 3472 h 2852"/>
                <a:gd name="T50" fmla="*/ 666 w 2852"/>
                <a:gd name="T51" fmla="*/ 3553 h 2852"/>
                <a:gd name="T52" fmla="*/ 790 w 2852"/>
                <a:gd name="T53" fmla="*/ 3623 h 2852"/>
                <a:gd name="T54" fmla="*/ 921 w 2852"/>
                <a:gd name="T55" fmla="*/ 3680 h 2852"/>
                <a:gd name="T56" fmla="*/ 1059 w 2852"/>
                <a:gd name="T57" fmla="*/ 3725 h 2852"/>
                <a:gd name="T58" fmla="*/ 1202 w 2852"/>
                <a:gd name="T59" fmla="*/ 3755 h 2852"/>
                <a:gd name="T60" fmla="*/ 1350 w 2852"/>
                <a:gd name="T61" fmla="*/ 3770 h 2852"/>
                <a:gd name="T62" fmla="*/ 1502 w 2852"/>
                <a:gd name="T63" fmla="*/ 3770 h 2852"/>
                <a:gd name="T64" fmla="*/ 1650 w 2852"/>
                <a:gd name="T65" fmla="*/ 3755 h 2852"/>
                <a:gd name="T66" fmla="*/ 1793 w 2852"/>
                <a:gd name="T67" fmla="*/ 3725 h 2852"/>
                <a:gd name="T68" fmla="*/ 1931 w 2852"/>
                <a:gd name="T69" fmla="*/ 3680 h 2852"/>
                <a:gd name="T70" fmla="*/ 2062 w 2852"/>
                <a:gd name="T71" fmla="*/ 3623 h 2852"/>
                <a:gd name="T72" fmla="*/ 2186 w 2852"/>
                <a:gd name="T73" fmla="*/ 3553 h 2852"/>
                <a:gd name="T74" fmla="*/ 2302 w 2852"/>
                <a:gd name="T75" fmla="*/ 3472 h 2852"/>
                <a:gd name="T76" fmla="*/ 2409 w 2852"/>
                <a:gd name="T77" fmla="*/ 3379 h 2852"/>
                <a:gd name="T78" fmla="*/ 2506 w 2852"/>
                <a:gd name="T79" fmla="*/ 3277 h 2852"/>
                <a:gd name="T80" fmla="*/ 2593 w 2852"/>
                <a:gd name="T81" fmla="*/ 3166 h 2852"/>
                <a:gd name="T82" fmla="*/ 2669 w 2852"/>
                <a:gd name="T83" fmla="*/ 3046 h 2852"/>
                <a:gd name="T84" fmla="*/ 2733 w 2852"/>
                <a:gd name="T85" fmla="*/ 2918 h 2852"/>
                <a:gd name="T86" fmla="*/ 2784 w 2852"/>
                <a:gd name="T87" fmla="*/ 2783 h 2852"/>
                <a:gd name="T88" fmla="*/ 2821 w 2852"/>
                <a:gd name="T89" fmla="*/ 2643 h 2852"/>
                <a:gd name="T90" fmla="*/ 2844 w 2852"/>
                <a:gd name="T91" fmla="*/ 2497 h 2852"/>
                <a:gd name="T92" fmla="*/ 2852 w 2852"/>
                <a:gd name="T93" fmla="*/ 2347 h 2852"/>
                <a:gd name="T94" fmla="*/ 2844 w 2852"/>
                <a:gd name="T95" fmla="*/ 2196 h 2852"/>
                <a:gd name="T96" fmla="*/ 2821 w 2852"/>
                <a:gd name="T97" fmla="*/ 2050 h 2852"/>
                <a:gd name="T98" fmla="*/ 2784 w 2852"/>
                <a:gd name="T99" fmla="*/ 1910 h 2852"/>
                <a:gd name="T100" fmla="*/ 2733 w 2852"/>
                <a:gd name="T101" fmla="*/ 1775 h 2852"/>
                <a:gd name="T102" fmla="*/ 2669 w 2852"/>
                <a:gd name="T103" fmla="*/ 1647 h 2852"/>
                <a:gd name="T104" fmla="*/ 2593 w 2852"/>
                <a:gd name="T105" fmla="*/ 1527 h 2852"/>
                <a:gd name="T106" fmla="*/ 2506 w 2852"/>
                <a:gd name="T107" fmla="*/ 1416 h 2852"/>
                <a:gd name="T108" fmla="*/ 2409 w 2852"/>
                <a:gd name="T109" fmla="*/ 1314 h 2852"/>
                <a:gd name="T110" fmla="*/ 2302 w 2852"/>
                <a:gd name="T111" fmla="*/ 1221 h 2852"/>
                <a:gd name="T112" fmla="*/ 2186 w 2852"/>
                <a:gd name="T113" fmla="*/ 1140 h 2852"/>
                <a:gd name="T114" fmla="*/ 2062 w 2852"/>
                <a:gd name="T115" fmla="*/ 1070 h 2852"/>
                <a:gd name="T116" fmla="*/ 1931 w 2852"/>
                <a:gd name="T117" fmla="*/ 1013 h 2852"/>
                <a:gd name="T118" fmla="*/ 1793 w 2852"/>
                <a:gd name="T119" fmla="*/ 968 h 2852"/>
                <a:gd name="T120" fmla="*/ 1650 w 2852"/>
                <a:gd name="T121" fmla="*/ 938 h 2852"/>
                <a:gd name="T122" fmla="*/ 1502 w 2852"/>
                <a:gd name="T123" fmla="*/ 923 h 28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52" h="2852">
                  <a:moveTo>
                    <a:pt x="1426" y="0"/>
                  </a:moveTo>
                  <a:lnTo>
                    <a:pt x="1350" y="2"/>
                  </a:lnTo>
                  <a:lnTo>
                    <a:pt x="1276" y="8"/>
                  </a:lnTo>
                  <a:lnTo>
                    <a:pt x="1202" y="17"/>
                  </a:lnTo>
                  <a:lnTo>
                    <a:pt x="1130" y="31"/>
                  </a:lnTo>
                  <a:lnTo>
                    <a:pt x="1059" y="47"/>
                  </a:lnTo>
                  <a:lnTo>
                    <a:pt x="989" y="68"/>
                  </a:lnTo>
                  <a:lnTo>
                    <a:pt x="921" y="92"/>
                  </a:lnTo>
                  <a:lnTo>
                    <a:pt x="855" y="119"/>
                  </a:lnTo>
                  <a:lnTo>
                    <a:pt x="790" y="149"/>
                  </a:lnTo>
                  <a:lnTo>
                    <a:pt x="727" y="183"/>
                  </a:lnTo>
                  <a:lnTo>
                    <a:pt x="666" y="219"/>
                  </a:lnTo>
                  <a:lnTo>
                    <a:pt x="607" y="258"/>
                  </a:lnTo>
                  <a:lnTo>
                    <a:pt x="550" y="300"/>
                  </a:lnTo>
                  <a:lnTo>
                    <a:pt x="496" y="345"/>
                  </a:lnTo>
                  <a:lnTo>
                    <a:pt x="443" y="393"/>
                  </a:lnTo>
                  <a:lnTo>
                    <a:pt x="393" y="443"/>
                  </a:lnTo>
                  <a:lnTo>
                    <a:pt x="346" y="495"/>
                  </a:lnTo>
                  <a:lnTo>
                    <a:pt x="301" y="550"/>
                  </a:lnTo>
                  <a:lnTo>
                    <a:pt x="259" y="606"/>
                  </a:lnTo>
                  <a:lnTo>
                    <a:pt x="220" y="665"/>
                  </a:lnTo>
                  <a:lnTo>
                    <a:pt x="183" y="726"/>
                  </a:lnTo>
                  <a:lnTo>
                    <a:pt x="150" y="789"/>
                  </a:lnTo>
                  <a:lnTo>
                    <a:pt x="119" y="854"/>
                  </a:lnTo>
                  <a:lnTo>
                    <a:pt x="92" y="921"/>
                  </a:lnTo>
                  <a:lnTo>
                    <a:pt x="68" y="989"/>
                  </a:lnTo>
                  <a:lnTo>
                    <a:pt x="48" y="1058"/>
                  </a:lnTo>
                  <a:lnTo>
                    <a:pt x="31" y="1129"/>
                  </a:lnTo>
                  <a:lnTo>
                    <a:pt x="18" y="1202"/>
                  </a:lnTo>
                  <a:lnTo>
                    <a:pt x="8" y="1275"/>
                  </a:lnTo>
                  <a:lnTo>
                    <a:pt x="2" y="1350"/>
                  </a:lnTo>
                  <a:lnTo>
                    <a:pt x="0" y="1426"/>
                  </a:lnTo>
                  <a:lnTo>
                    <a:pt x="2" y="1501"/>
                  </a:lnTo>
                  <a:lnTo>
                    <a:pt x="8" y="1576"/>
                  </a:lnTo>
                  <a:lnTo>
                    <a:pt x="18" y="1650"/>
                  </a:lnTo>
                  <a:lnTo>
                    <a:pt x="31" y="1722"/>
                  </a:lnTo>
                  <a:lnTo>
                    <a:pt x="48" y="1793"/>
                  </a:lnTo>
                  <a:lnTo>
                    <a:pt x="68" y="1862"/>
                  </a:lnTo>
                  <a:lnTo>
                    <a:pt x="92" y="1931"/>
                  </a:lnTo>
                  <a:lnTo>
                    <a:pt x="119" y="1997"/>
                  </a:lnTo>
                  <a:lnTo>
                    <a:pt x="150" y="2062"/>
                  </a:lnTo>
                  <a:lnTo>
                    <a:pt x="183" y="2125"/>
                  </a:lnTo>
                  <a:lnTo>
                    <a:pt x="220" y="2186"/>
                  </a:lnTo>
                  <a:lnTo>
                    <a:pt x="259" y="2245"/>
                  </a:lnTo>
                  <a:lnTo>
                    <a:pt x="301" y="2301"/>
                  </a:lnTo>
                  <a:lnTo>
                    <a:pt x="346" y="2356"/>
                  </a:lnTo>
                  <a:lnTo>
                    <a:pt x="393" y="2408"/>
                  </a:lnTo>
                  <a:lnTo>
                    <a:pt x="443" y="2458"/>
                  </a:lnTo>
                  <a:lnTo>
                    <a:pt x="496" y="2506"/>
                  </a:lnTo>
                  <a:lnTo>
                    <a:pt x="550" y="2551"/>
                  </a:lnTo>
                  <a:lnTo>
                    <a:pt x="607" y="2593"/>
                  </a:lnTo>
                  <a:lnTo>
                    <a:pt x="666" y="2632"/>
                  </a:lnTo>
                  <a:lnTo>
                    <a:pt x="727" y="2669"/>
                  </a:lnTo>
                  <a:lnTo>
                    <a:pt x="790" y="2702"/>
                  </a:lnTo>
                  <a:lnTo>
                    <a:pt x="855" y="2732"/>
                  </a:lnTo>
                  <a:lnTo>
                    <a:pt x="921" y="2759"/>
                  </a:lnTo>
                  <a:lnTo>
                    <a:pt x="989" y="2783"/>
                  </a:lnTo>
                  <a:lnTo>
                    <a:pt x="1059" y="2804"/>
                  </a:lnTo>
                  <a:lnTo>
                    <a:pt x="1130" y="2821"/>
                  </a:lnTo>
                  <a:lnTo>
                    <a:pt x="1202" y="2834"/>
                  </a:lnTo>
                  <a:lnTo>
                    <a:pt x="1276" y="2844"/>
                  </a:lnTo>
                  <a:lnTo>
                    <a:pt x="1350" y="2849"/>
                  </a:lnTo>
                  <a:lnTo>
                    <a:pt x="1426" y="2851"/>
                  </a:lnTo>
                  <a:lnTo>
                    <a:pt x="1502" y="2849"/>
                  </a:lnTo>
                  <a:lnTo>
                    <a:pt x="1577" y="2844"/>
                  </a:lnTo>
                  <a:lnTo>
                    <a:pt x="1650" y="2834"/>
                  </a:lnTo>
                  <a:lnTo>
                    <a:pt x="1722" y="2821"/>
                  </a:lnTo>
                  <a:lnTo>
                    <a:pt x="1793" y="2804"/>
                  </a:lnTo>
                  <a:lnTo>
                    <a:pt x="1863" y="2783"/>
                  </a:lnTo>
                  <a:lnTo>
                    <a:pt x="1931" y="2759"/>
                  </a:lnTo>
                  <a:lnTo>
                    <a:pt x="1998" y="2732"/>
                  </a:lnTo>
                  <a:lnTo>
                    <a:pt x="2062" y="2702"/>
                  </a:lnTo>
                  <a:lnTo>
                    <a:pt x="2125" y="2669"/>
                  </a:lnTo>
                  <a:lnTo>
                    <a:pt x="2186" y="2632"/>
                  </a:lnTo>
                  <a:lnTo>
                    <a:pt x="2245" y="2593"/>
                  </a:lnTo>
                  <a:lnTo>
                    <a:pt x="2302" y="2551"/>
                  </a:lnTo>
                  <a:lnTo>
                    <a:pt x="2357" y="2506"/>
                  </a:lnTo>
                  <a:lnTo>
                    <a:pt x="2409" y="2458"/>
                  </a:lnTo>
                  <a:lnTo>
                    <a:pt x="2459" y="2408"/>
                  </a:lnTo>
                  <a:lnTo>
                    <a:pt x="2506" y="2356"/>
                  </a:lnTo>
                  <a:lnTo>
                    <a:pt x="2551" y="2301"/>
                  </a:lnTo>
                  <a:lnTo>
                    <a:pt x="2593" y="2245"/>
                  </a:lnTo>
                  <a:lnTo>
                    <a:pt x="2633" y="2186"/>
                  </a:lnTo>
                  <a:lnTo>
                    <a:pt x="2669" y="2125"/>
                  </a:lnTo>
                  <a:lnTo>
                    <a:pt x="2702" y="2062"/>
                  </a:lnTo>
                  <a:lnTo>
                    <a:pt x="2733" y="1997"/>
                  </a:lnTo>
                  <a:lnTo>
                    <a:pt x="2760" y="1931"/>
                  </a:lnTo>
                  <a:lnTo>
                    <a:pt x="2784" y="1862"/>
                  </a:lnTo>
                  <a:lnTo>
                    <a:pt x="2804" y="1793"/>
                  </a:lnTo>
                  <a:lnTo>
                    <a:pt x="2821" y="1722"/>
                  </a:lnTo>
                  <a:lnTo>
                    <a:pt x="2834" y="1650"/>
                  </a:lnTo>
                  <a:lnTo>
                    <a:pt x="2844" y="1576"/>
                  </a:lnTo>
                  <a:lnTo>
                    <a:pt x="2850" y="1501"/>
                  </a:lnTo>
                  <a:lnTo>
                    <a:pt x="2852" y="1426"/>
                  </a:lnTo>
                  <a:lnTo>
                    <a:pt x="2850" y="1350"/>
                  </a:lnTo>
                  <a:lnTo>
                    <a:pt x="2844" y="1275"/>
                  </a:lnTo>
                  <a:lnTo>
                    <a:pt x="2834" y="1202"/>
                  </a:lnTo>
                  <a:lnTo>
                    <a:pt x="2821" y="1129"/>
                  </a:lnTo>
                  <a:lnTo>
                    <a:pt x="2804" y="1058"/>
                  </a:lnTo>
                  <a:lnTo>
                    <a:pt x="2784" y="989"/>
                  </a:lnTo>
                  <a:lnTo>
                    <a:pt x="2760" y="921"/>
                  </a:lnTo>
                  <a:lnTo>
                    <a:pt x="2733" y="854"/>
                  </a:lnTo>
                  <a:lnTo>
                    <a:pt x="2702" y="789"/>
                  </a:lnTo>
                  <a:lnTo>
                    <a:pt x="2669" y="726"/>
                  </a:lnTo>
                  <a:lnTo>
                    <a:pt x="2633" y="665"/>
                  </a:lnTo>
                  <a:lnTo>
                    <a:pt x="2593" y="606"/>
                  </a:lnTo>
                  <a:lnTo>
                    <a:pt x="2551" y="550"/>
                  </a:lnTo>
                  <a:lnTo>
                    <a:pt x="2506" y="495"/>
                  </a:lnTo>
                  <a:lnTo>
                    <a:pt x="2459" y="443"/>
                  </a:lnTo>
                  <a:lnTo>
                    <a:pt x="2409" y="393"/>
                  </a:lnTo>
                  <a:lnTo>
                    <a:pt x="2357" y="345"/>
                  </a:lnTo>
                  <a:lnTo>
                    <a:pt x="2302" y="300"/>
                  </a:lnTo>
                  <a:lnTo>
                    <a:pt x="2245" y="258"/>
                  </a:lnTo>
                  <a:lnTo>
                    <a:pt x="2186" y="219"/>
                  </a:lnTo>
                  <a:lnTo>
                    <a:pt x="2125" y="183"/>
                  </a:lnTo>
                  <a:lnTo>
                    <a:pt x="2062" y="149"/>
                  </a:lnTo>
                  <a:lnTo>
                    <a:pt x="1998" y="119"/>
                  </a:lnTo>
                  <a:lnTo>
                    <a:pt x="1931" y="92"/>
                  </a:lnTo>
                  <a:lnTo>
                    <a:pt x="1863" y="68"/>
                  </a:lnTo>
                  <a:lnTo>
                    <a:pt x="1793" y="47"/>
                  </a:lnTo>
                  <a:lnTo>
                    <a:pt x="1722" y="31"/>
                  </a:lnTo>
                  <a:lnTo>
                    <a:pt x="1650" y="17"/>
                  </a:lnTo>
                  <a:lnTo>
                    <a:pt x="1577" y="8"/>
                  </a:lnTo>
                  <a:lnTo>
                    <a:pt x="1502" y="2"/>
                  </a:lnTo>
                  <a:lnTo>
                    <a:pt x="1426" y="0"/>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ro-RO"/>
            </a:p>
          </p:txBody>
        </p:sp>
        <p:sp>
          <p:nvSpPr>
            <p:cNvPr id="271" name="docshape122"/>
            <p:cNvSpPr txBox="1">
              <a:spLocks noChangeArrowheads="1"/>
            </p:cNvSpPr>
            <p:nvPr/>
          </p:nvSpPr>
          <p:spPr bwMode="auto">
            <a:xfrm>
              <a:off x="1247" y="429"/>
              <a:ext cx="3906" cy="144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457200" marR="0" lvl="1" indent="0" algn="l" defTabSz="914400" rtl="0" eaLnBrk="1" fontAlgn="base" latinLnBrk="0" hangingPunct="1">
                <a:lnSpc>
                  <a:spcPct val="157000"/>
                </a:lnSpc>
                <a:spcBef>
                  <a:spcPct val="0"/>
                </a:spcBef>
                <a:spcAft>
                  <a:spcPts val="1000"/>
                </a:spcAft>
                <a:buClrTx/>
                <a:buSzTx/>
                <a:buFontTx/>
                <a:buNone/>
                <a:tabLst/>
              </a:pPr>
              <a:r>
                <a:rPr kumimoji="0" lang="en-US" sz="1700" i="0" u="none" strike="noStrike" cap="none" normalizeH="0" baseline="0" dirty="0">
                  <a:ln>
                    <a:noFill/>
                  </a:ln>
                  <a:solidFill>
                    <a:srgbClr val="002060"/>
                  </a:solidFill>
                  <a:effectLst/>
                  <a:latin typeface="Trebuchet MS" pitchFamily="34" charset="0"/>
                  <a:cs typeface="Arial" pitchFamily="34" charset="0"/>
                </a:rPr>
                <a:t>Learning difficulty</a:t>
              </a:r>
              <a:endParaRPr kumimoji="0" lang="ro-RO" sz="1700" i="0" u="none" strike="noStrike" cap="none" normalizeH="0" baseline="0" dirty="0">
                <a:ln>
                  <a:noFill/>
                </a:ln>
                <a:solidFill>
                  <a:srgbClr val="002060"/>
                </a:solidFill>
                <a:effectLst/>
                <a:latin typeface="Trebuchet MS" pitchFamily="34" charset="0"/>
                <a:cs typeface="Arial" pitchFamily="34" charset="0"/>
              </a:endParaRPr>
            </a:p>
            <a:p>
              <a:pPr marL="0" marR="28575" lvl="0" indent="0" algn="just" defTabSz="914400" rtl="0" eaLnBrk="1" fontAlgn="base" latinLnBrk="0" hangingPunct="1">
                <a:lnSpc>
                  <a:spcPct val="100000"/>
                </a:lnSpc>
                <a:spcBef>
                  <a:spcPts val="1675"/>
                </a:spcBef>
                <a:spcAft>
                  <a:spcPts val="1000"/>
                </a:spcAft>
                <a:buClrTx/>
                <a:buSzTx/>
                <a:buFontTx/>
                <a:buNone/>
                <a:tabLst/>
              </a:pPr>
              <a:r>
                <a:rPr kumimoji="0" lang="ro-RO" sz="1000" b="0" i="0" u="none" strike="noStrike" cap="none" normalizeH="0" baseline="0" dirty="0">
                  <a:ln>
                    <a:noFill/>
                  </a:ln>
                  <a:solidFill>
                    <a:srgbClr val="000000"/>
                  </a:solidFill>
                  <a:effectLst/>
                  <a:latin typeface="Calibri" pitchFamily="34" charset="0"/>
                  <a:cs typeface="Arial" pitchFamily="34" charset="0"/>
                </a:rPr>
                <a:t> </a:t>
              </a:r>
              <a:r>
                <a:rPr kumimoji="0" lang="en-US" sz="2000" b="0" i="0" u="none" strike="noStrike" cap="none" normalizeH="0" baseline="0" dirty="0">
                  <a:ln>
                    <a:noFill/>
                  </a:ln>
                  <a:solidFill>
                    <a:srgbClr val="002060"/>
                  </a:solidFill>
                  <a:effectLst/>
                  <a:latin typeface="Calibri" pitchFamily="34" charset="0"/>
                  <a:cs typeface="Arial" pitchFamily="34" charset="0"/>
                </a:rPr>
                <a:t>H</a:t>
              </a:r>
              <a:r>
                <a:rPr kumimoji="0" lang="ro-RO" sz="2000" b="0" i="0" u="none" strike="noStrike" cap="none" normalizeH="0" baseline="0" dirty="0">
                  <a:ln>
                    <a:noFill/>
                  </a:ln>
                  <a:solidFill>
                    <a:srgbClr val="002060"/>
                  </a:solidFill>
                  <a:effectLst/>
                  <a:latin typeface="Calibri" pitchFamily="34" charset="0"/>
                  <a:cs typeface="Arial" pitchFamily="34" charset="0"/>
                </a:rPr>
                <a:t>ard to learn to </a:t>
              </a:r>
              <a:r>
                <a:rPr kumimoji="0" lang="en-US" sz="2000" b="0" i="0" u="none" strike="noStrike" cap="none" normalizeH="0" baseline="0" dirty="0">
                  <a:ln>
                    <a:noFill/>
                  </a:ln>
                  <a:solidFill>
                    <a:srgbClr val="002060"/>
                  </a:solidFill>
                  <a:effectLst/>
                  <a:latin typeface="Calibri" pitchFamily="34" charset="0"/>
                  <a:cs typeface="Arial" pitchFamily="34" charset="0"/>
                </a:rPr>
                <a:t>speak English </a:t>
              </a:r>
              <a:r>
                <a:rPr kumimoji="0" lang="ro-RO" sz="2000" b="0" i="0" u="none" strike="noStrike" cap="none" normalizeH="0" baseline="0" dirty="0">
                  <a:ln>
                    <a:noFill/>
                  </a:ln>
                  <a:solidFill>
                    <a:srgbClr val="002060"/>
                  </a:solidFill>
                  <a:effectLst/>
                  <a:latin typeface="Calibri" pitchFamily="34" charset="0"/>
                  <a:cs typeface="Arial" pitchFamily="34" charset="0"/>
                </a:rPr>
                <a:t>and understand written language</a:t>
              </a:r>
              <a:endParaRPr kumimoji="0" lang="ro-RO" sz="2000" b="0" i="0" u="none" strike="noStrike" cap="none" normalizeH="0" baseline="0" dirty="0">
                <a:ln>
                  <a:noFill/>
                </a:ln>
                <a:solidFill>
                  <a:srgbClr val="002060"/>
                </a:solidFill>
                <a:effectLst/>
                <a:latin typeface="Arial" pitchFamily="34" charset="0"/>
                <a:cs typeface="Arial" pitchFamily="34" charset="0"/>
              </a:endParaRPr>
            </a:p>
          </p:txBody>
        </p:sp>
        <p:sp>
          <p:nvSpPr>
            <p:cNvPr id="272" name="docshape123"/>
            <p:cNvSpPr txBox="1">
              <a:spLocks noChangeArrowheads="1"/>
            </p:cNvSpPr>
            <p:nvPr/>
          </p:nvSpPr>
          <p:spPr bwMode="auto">
            <a:xfrm>
              <a:off x="6331" y="1539"/>
              <a:ext cx="2172" cy="129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28575" lvl="0" indent="0" algn="ctr" defTabSz="914400" rtl="0" eaLnBrk="1" fontAlgn="base" latinLnBrk="0" hangingPunct="1">
                <a:lnSpc>
                  <a:spcPct val="100000"/>
                </a:lnSpc>
                <a:spcBef>
                  <a:spcPct val="0"/>
                </a:spcBef>
                <a:spcAft>
                  <a:spcPts val="1000"/>
                </a:spcAft>
                <a:buClrTx/>
                <a:buSzTx/>
                <a:buFontTx/>
                <a:buNone/>
                <a:tabLst/>
              </a:pPr>
              <a:r>
                <a:rPr kumimoji="0" lang="ro-RO" sz="2800" b="0" i="0" u="none" strike="noStrike" cap="none" normalizeH="0" baseline="0" dirty="0">
                  <a:ln>
                    <a:noFill/>
                  </a:ln>
                  <a:solidFill>
                    <a:srgbClr val="002060"/>
                  </a:solidFill>
                  <a:effectLst/>
                  <a:latin typeface="Calibri" pitchFamily="34" charset="0"/>
                  <a:cs typeface="Arial" pitchFamily="34" charset="0"/>
                </a:rPr>
                <a:t>Student</a:t>
              </a:r>
            </a:p>
            <a:p>
              <a:pPr marL="0" marR="28575" lvl="0" indent="0" algn="ctr" defTabSz="914400" rtl="0" eaLnBrk="1" fontAlgn="base" latinLnBrk="0" hangingPunct="1">
                <a:lnSpc>
                  <a:spcPct val="100000"/>
                </a:lnSpc>
                <a:spcBef>
                  <a:spcPct val="0"/>
                </a:spcBef>
                <a:spcAft>
                  <a:spcPts val="1000"/>
                </a:spcAft>
                <a:buClrTx/>
                <a:buSzTx/>
                <a:buFontTx/>
                <a:buNone/>
                <a:tabLst/>
              </a:pPr>
              <a:r>
                <a:rPr kumimoji="0" lang="ro-RO" sz="2800" b="0" i="0" u="none" strike="noStrike" cap="none" normalizeH="0" baseline="0" dirty="0">
                  <a:ln>
                    <a:noFill/>
                  </a:ln>
                  <a:solidFill>
                    <a:srgbClr val="002060"/>
                  </a:solidFill>
                  <a:effectLst/>
                  <a:latin typeface="Calibri" pitchFamily="34" charset="0"/>
                  <a:cs typeface="Arial" pitchFamily="34" charset="0"/>
                </a:rPr>
                <a:t>with</a:t>
              </a:r>
              <a:endParaRPr kumimoji="0" lang="ro-RO" sz="2800" b="1" i="0" u="none" strike="noStrike" cap="none" normalizeH="0" baseline="0" dirty="0">
                <a:ln>
                  <a:noFill/>
                </a:ln>
                <a:solidFill>
                  <a:srgbClr val="002060"/>
                </a:solidFill>
                <a:effectLst/>
                <a:latin typeface="Times New Roman" pitchFamily="18" charset="0"/>
                <a:cs typeface="Arial" pitchFamily="34" charset="0"/>
              </a:endParaRPr>
            </a:p>
            <a:p>
              <a:pPr marL="0" marR="28575" lvl="0" indent="0" algn="ctr" defTabSz="914400" rtl="0" eaLnBrk="1" fontAlgn="base" latinLnBrk="0" hangingPunct="1">
                <a:lnSpc>
                  <a:spcPct val="100000"/>
                </a:lnSpc>
                <a:spcBef>
                  <a:spcPct val="0"/>
                </a:spcBef>
                <a:spcAft>
                  <a:spcPts val="1000"/>
                </a:spcAft>
                <a:buClrTx/>
                <a:buSzTx/>
                <a:buFontTx/>
                <a:buNone/>
                <a:tabLst/>
              </a:pPr>
              <a:r>
                <a:rPr kumimoji="0" lang="ro-RO" sz="2800" b="0" i="0" u="none" strike="noStrike" cap="none" normalizeH="0" baseline="0" dirty="0">
                  <a:ln>
                    <a:noFill/>
                  </a:ln>
                  <a:solidFill>
                    <a:srgbClr val="002060"/>
                  </a:solidFill>
                  <a:effectLst/>
                  <a:latin typeface="Calibri" pitchFamily="34" charset="0"/>
                  <a:cs typeface="Arial" pitchFamily="34" charset="0"/>
                </a:rPr>
                <a:t>CES</a:t>
              </a:r>
              <a:endParaRPr kumimoji="0" lang="ro-RO" sz="2800" b="0" i="0" u="none" strike="noStrike" cap="none" normalizeH="0" baseline="0" dirty="0">
                <a:ln>
                  <a:noFill/>
                </a:ln>
                <a:solidFill>
                  <a:srgbClr val="002060"/>
                </a:solidFill>
                <a:effectLst/>
                <a:latin typeface="Arial" pitchFamily="34" charset="0"/>
                <a:cs typeface="Arial" pitchFamily="34" charset="0"/>
              </a:endParaRPr>
            </a:p>
          </p:txBody>
        </p:sp>
        <p:sp>
          <p:nvSpPr>
            <p:cNvPr id="273" name="docshape124"/>
            <p:cNvSpPr txBox="1">
              <a:spLocks noChangeArrowheads="1"/>
            </p:cNvSpPr>
            <p:nvPr/>
          </p:nvSpPr>
          <p:spPr bwMode="auto">
            <a:xfrm>
              <a:off x="9251" y="402"/>
              <a:ext cx="3924" cy="145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57000"/>
                </a:lnSpc>
                <a:spcBef>
                  <a:spcPct val="0"/>
                </a:spcBef>
                <a:spcAft>
                  <a:spcPts val="1000"/>
                </a:spcAft>
                <a:buClrTx/>
                <a:buSzTx/>
                <a:buFontTx/>
                <a:buNone/>
                <a:tabLst/>
              </a:pPr>
              <a:r>
                <a:rPr kumimoji="0" lang="ro-RO" sz="1700" b="0" i="0" u="none" strike="noStrike" cap="none" normalizeH="0" baseline="0" dirty="0">
                  <a:ln>
                    <a:noFill/>
                  </a:ln>
                  <a:solidFill>
                    <a:srgbClr val="002060"/>
                  </a:solidFill>
                  <a:effectLst/>
                  <a:latin typeface="Trebuchet MS" pitchFamily="34" charset="0"/>
                  <a:cs typeface="Arial" pitchFamily="34" charset="0"/>
                </a:rPr>
                <a:t>Differentiation Strategy</a:t>
              </a:r>
            </a:p>
            <a:p>
              <a:pPr marL="457200" marR="28575" lvl="1" indent="0" algn="r" defTabSz="914400" rtl="0" eaLnBrk="1" fontAlgn="base" latinLnBrk="0" hangingPunct="1">
                <a:lnSpc>
                  <a:spcPct val="100000"/>
                </a:lnSpc>
                <a:spcBef>
                  <a:spcPts val="1725"/>
                </a:spcBef>
                <a:spcAft>
                  <a:spcPts val="1000"/>
                </a:spcAft>
                <a:buClrTx/>
                <a:buSzTx/>
                <a:buFontTx/>
                <a:buNone/>
                <a:tabLst/>
              </a:pPr>
              <a:r>
                <a:rPr lang="ro-RO" sz="2000" dirty="0">
                  <a:solidFill>
                    <a:srgbClr val="002060"/>
                  </a:solidFill>
                  <a:latin typeface="Calibri" pitchFamily="34" charset="0"/>
                  <a:cs typeface="Arial" pitchFamily="34" charset="0"/>
                </a:rPr>
                <a:t>Adapted curriculum for</a:t>
              </a:r>
              <a:r>
                <a:rPr kumimoji="0" lang="ro-RO" sz="2000" b="0" i="0" u="none" strike="noStrike" cap="none" normalizeH="0" baseline="0" dirty="0">
                  <a:ln>
                    <a:noFill/>
                  </a:ln>
                  <a:solidFill>
                    <a:srgbClr val="002060"/>
                  </a:solidFill>
                  <a:effectLst/>
                  <a:latin typeface="Calibri" pitchFamily="34" charset="0"/>
                  <a:cs typeface="Arial" pitchFamily="34" charset="0"/>
                </a:rPr>
                <a:t> CES ( special needs) according to </a:t>
              </a:r>
              <a:r>
                <a:rPr lang="ro-RO" sz="2000" dirty="0">
                  <a:solidFill>
                    <a:srgbClr val="002060"/>
                  </a:solidFill>
                  <a:latin typeface="Calibri" pitchFamily="34" charset="0"/>
                  <a:cs typeface="Arial" pitchFamily="34" charset="0"/>
                </a:rPr>
                <a:t>HG </a:t>
              </a:r>
              <a:r>
                <a:rPr kumimoji="0" lang="ro-RO" sz="2000" b="0" i="0" u="none" strike="noStrike" cap="none" normalizeH="0" baseline="0" dirty="0">
                  <a:ln>
                    <a:noFill/>
                  </a:ln>
                  <a:solidFill>
                    <a:srgbClr val="002060"/>
                  </a:solidFill>
                  <a:effectLst/>
                  <a:latin typeface="Calibri" pitchFamily="34" charset="0"/>
                  <a:cs typeface="Arial" pitchFamily="34" charset="0"/>
                </a:rPr>
                <a:t>7/18 from 27.02.2019</a:t>
              </a:r>
              <a:endParaRPr kumimoji="0" lang="ro-RO" sz="2000" b="0" i="0" u="none" strike="noStrike" cap="none" normalizeH="0" baseline="0" dirty="0">
                <a:ln>
                  <a:noFill/>
                </a:ln>
                <a:solidFill>
                  <a:srgbClr val="002060"/>
                </a:solidFill>
                <a:effectLst/>
                <a:latin typeface="Arial" pitchFamily="34" charset="0"/>
                <a:cs typeface="Arial" pitchFamily="34" charset="0"/>
              </a:endParaRPr>
            </a:p>
          </p:txBody>
        </p:sp>
        <p:sp>
          <p:nvSpPr>
            <p:cNvPr id="274" name="docshape125"/>
            <p:cNvSpPr txBox="1">
              <a:spLocks noChangeArrowheads="1"/>
            </p:cNvSpPr>
            <p:nvPr/>
          </p:nvSpPr>
          <p:spPr bwMode="auto">
            <a:xfrm>
              <a:off x="1306" y="3795"/>
              <a:ext cx="4691" cy="527"/>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57000"/>
                </a:lnSpc>
                <a:spcBef>
                  <a:spcPct val="0"/>
                </a:spcBef>
                <a:spcAft>
                  <a:spcPts val="1000"/>
                </a:spcAft>
                <a:buClrTx/>
                <a:buSzTx/>
                <a:buFontTx/>
                <a:buNone/>
                <a:tabLst/>
              </a:pPr>
              <a:r>
                <a:rPr lang="en-US" sz="1700" dirty="0">
                  <a:solidFill>
                    <a:srgbClr val="002060"/>
                  </a:solidFill>
                  <a:latin typeface="Trebuchet MS" pitchFamily="34" charset="0"/>
                  <a:cs typeface="Arial" pitchFamily="34" charset="0"/>
                </a:rPr>
                <a:t>Ways to compensate difficulty</a:t>
              </a:r>
              <a:endParaRPr kumimoji="0" lang="ro-RO" sz="1800" b="0" i="0" u="none" strike="noStrike" cap="none" normalizeH="0" baseline="0" dirty="0">
                <a:ln>
                  <a:noFill/>
                </a:ln>
                <a:solidFill>
                  <a:srgbClr val="002060"/>
                </a:solidFill>
                <a:effectLst/>
                <a:latin typeface="Arial" pitchFamily="34" charset="0"/>
                <a:cs typeface="Arial" pitchFamily="34" charset="0"/>
              </a:endParaRPr>
            </a:p>
          </p:txBody>
        </p:sp>
        <p:sp>
          <p:nvSpPr>
            <p:cNvPr id="275" name="docshape126"/>
            <p:cNvSpPr txBox="1">
              <a:spLocks noChangeArrowheads="1"/>
            </p:cNvSpPr>
            <p:nvPr/>
          </p:nvSpPr>
          <p:spPr bwMode="auto">
            <a:xfrm>
              <a:off x="9458" y="3805"/>
              <a:ext cx="3693" cy="40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57000"/>
                </a:lnSpc>
                <a:spcBef>
                  <a:spcPct val="0"/>
                </a:spcBef>
                <a:spcAft>
                  <a:spcPts val="1000"/>
                </a:spcAft>
                <a:buClrTx/>
                <a:buSzTx/>
                <a:buFontTx/>
                <a:buNone/>
                <a:tabLst/>
              </a:pPr>
              <a:r>
                <a:rPr lang="en-US" sz="1700" dirty="0">
                  <a:solidFill>
                    <a:srgbClr val="002060"/>
                  </a:solidFill>
                  <a:latin typeface="Trebuchet MS" pitchFamily="34" charset="0"/>
                  <a:cs typeface="Arial" pitchFamily="34" charset="0"/>
                </a:rPr>
                <a:t>P</a:t>
              </a:r>
              <a:r>
                <a:rPr kumimoji="0" lang="en-US" sz="1700" b="0" i="0" u="none" strike="noStrike" cap="none" normalizeH="0" baseline="0" dirty="0">
                  <a:ln>
                    <a:noFill/>
                  </a:ln>
                  <a:solidFill>
                    <a:srgbClr val="002060"/>
                  </a:solidFill>
                  <a:effectLst/>
                  <a:latin typeface="Trebuchet MS" pitchFamily="34" charset="0"/>
                  <a:cs typeface="Arial" pitchFamily="34" charset="0"/>
                </a:rPr>
                <a:t>ersonalized methods</a:t>
              </a:r>
              <a:endParaRPr kumimoji="0" lang="ro-RO" sz="1800" b="0" i="0" u="none" strike="noStrike" cap="none" normalizeH="0" baseline="0" dirty="0">
                <a:ln>
                  <a:noFill/>
                </a:ln>
                <a:solidFill>
                  <a:srgbClr val="002060"/>
                </a:solidFill>
                <a:effectLst/>
                <a:latin typeface="Arial" pitchFamily="34" charset="0"/>
                <a:cs typeface="Arial" pitchFamily="34" charset="0"/>
              </a:endParaRPr>
            </a:p>
          </p:txBody>
        </p:sp>
      </p:grpSp>
      <p:pic>
        <p:nvPicPr>
          <p:cNvPr id="2" name="Picture 1" descr="A picture containing text, vector graphics&#10;&#10;Description automatically generated">
            <a:extLst>
              <a:ext uri="{FF2B5EF4-FFF2-40B4-BE49-F238E27FC236}">
                <a16:creationId xmlns:a16="http://schemas.microsoft.com/office/drawing/2014/main" id="{7026872D-4DD4-DCBC-2E23-310F5E6BDB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899592" y="2545015"/>
            <a:ext cx="7743234" cy="1643074"/>
          </a:xfrm>
        </p:spPr>
        <p:txBody>
          <a:bodyPr/>
          <a:lstStyle/>
          <a:p>
            <a:r>
              <a:rPr lang="en-US" sz="1800" dirty="0">
                <a:solidFill>
                  <a:srgbClr val="002060"/>
                </a:solidFill>
                <a:latin typeface="+mj-lt"/>
              </a:rPr>
              <a:t>Involve them as much as possible</a:t>
            </a:r>
            <a:r>
              <a:rPr lang="ro-RO" sz="1800" dirty="0">
                <a:solidFill>
                  <a:srgbClr val="002060"/>
                </a:solidFill>
                <a:latin typeface="+mj-lt"/>
              </a:rPr>
              <a:t> during the whole lesson</a:t>
            </a:r>
            <a:endParaRPr lang="en-US" sz="1800" dirty="0">
              <a:solidFill>
                <a:srgbClr val="002060"/>
              </a:solidFill>
              <a:latin typeface="+mj-lt"/>
            </a:endParaRPr>
          </a:p>
          <a:p>
            <a:r>
              <a:rPr lang="en-US" sz="1800" dirty="0">
                <a:solidFill>
                  <a:srgbClr val="002060"/>
                </a:solidFill>
                <a:latin typeface="+mj-lt"/>
              </a:rPr>
              <a:t>Ensure balanced abilities in each small group: two weaker students grouped with </a:t>
            </a:r>
            <a:r>
              <a:rPr lang="ro-RO" sz="1800" dirty="0">
                <a:solidFill>
                  <a:srgbClr val="002060"/>
                </a:solidFill>
                <a:latin typeface="+mj-lt"/>
              </a:rPr>
              <a:t>three more advanced</a:t>
            </a:r>
          </a:p>
          <a:p>
            <a:r>
              <a:rPr lang="ro-RO" sz="1800" dirty="0">
                <a:solidFill>
                  <a:srgbClr val="002060"/>
                </a:solidFill>
                <a:latin typeface="+mj-lt"/>
              </a:rPr>
              <a:t>Promote peer tutoring and working together</a:t>
            </a:r>
          </a:p>
          <a:p>
            <a:r>
              <a:rPr lang="en-US" sz="1800" dirty="0">
                <a:solidFill>
                  <a:srgbClr val="002060"/>
                </a:solidFill>
                <a:latin typeface="+mj-lt"/>
              </a:rPr>
              <a:t>Personalize the lesson to </a:t>
            </a:r>
            <a:r>
              <a:rPr lang="ro-RO" sz="1800" dirty="0">
                <a:solidFill>
                  <a:srgbClr val="002060"/>
                </a:solidFill>
                <a:latin typeface="+mj-lt"/>
              </a:rPr>
              <a:t>fit </a:t>
            </a:r>
            <a:r>
              <a:rPr lang="en-US" sz="1800" dirty="0">
                <a:solidFill>
                  <a:srgbClr val="002060"/>
                </a:solidFill>
                <a:latin typeface="+mj-lt"/>
              </a:rPr>
              <a:t>their interests</a:t>
            </a:r>
            <a:endParaRPr lang="ro-RO" sz="1800" dirty="0">
              <a:solidFill>
                <a:srgbClr val="002060"/>
              </a:solidFill>
              <a:latin typeface="+mj-lt"/>
            </a:endParaRPr>
          </a:p>
          <a:p>
            <a:pPr>
              <a:buNone/>
            </a:pPr>
            <a:endParaRPr lang="ro-RO" dirty="0"/>
          </a:p>
        </p:txBody>
      </p:sp>
      <p:sp>
        <p:nvSpPr>
          <p:cNvPr id="12" name="Title 11"/>
          <p:cNvSpPr>
            <a:spLocks noGrp="1"/>
          </p:cNvSpPr>
          <p:nvPr>
            <p:ph type="title"/>
          </p:nvPr>
        </p:nvSpPr>
        <p:spPr>
          <a:xfrm>
            <a:off x="1748778" y="1227581"/>
            <a:ext cx="5070379" cy="704104"/>
          </a:xfrm>
        </p:spPr>
        <p:txBody>
          <a:bodyPr>
            <a:normAutofit/>
          </a:bodyPr>
          <a:lstStyle/>
          <a:p>
            <a:r>
              <a:rPr lang="ro-RO" sz="2400" b="1" dirty="0">
                <a:solidFill>
                  <a:schemeClr val="tx2">
                    <a:lumMod val="75000"/>
                  </a:schemeClr>
                </a:solidFill>
                <a:latin typeface="Times New Roman" panose="02020603050405020304" pitchFamily="18" charset="0"/>
                <a:cs typeface="Times New Roman" panose="02020603050405020304" pitchFamily="18" charset="0"/>
              </a:rPr>
              <a:t>PERSONALISATION STRATEGY</a:t>
            </a:r>
          </a:p>
        </p:txBody>
      </p:sp>
      <p:pic>
        <p:nvPicPr>
          <p:cNvPr id="2050" name="Picture 2"/>
          <p:cNvPicPr>
            <a:picLocks noChangeAspect="1" noChangeArrowheads="1"/>
          </p:cNvPicPr>
          <p:nvPr/>
        </p:nvPicPr>
        <p:blipFill>
          <a:blip r:embed="rId2"/>
          <a:srcRect/>
          <a:stretch>
            <a:fillRect/>
          </a:stretch>
        </p:blipFill>
        <p:spPr bwMode="auto">
          <a:xfrm>
            <a:off x="6801525" y="688690"/>
            <a:ext cx="1600706" cy="1077782"/>
          </a:xfrm>
          <a:prstGeom prst="rect">
            <a:avLst/>
          </a:prstGeom>
          <a:noFill/>
          <a:ln w="9525">
            <a:noFill/>
            <a:miter lim="800000"/>
            <a:headEnd/>
            <a:tailEnd/>
          </a:ln>
          <a:effectLst/>
        </p:spPr>
      </p:pic>
      <p:sp>
        <p:nvSpPr>
          <p:cNvPr id="9" name="Rectangle 8"/>
          <p:cNvSpPr/>
          <p:nvPr/>
        </p:nvSpPr>
        <p:spPr>
          <a:xfrm>
            <a:off x="2185476" y="2092667"/>
            <a:ext cx="4083936" cy="400110"/>
          </a:xfrm>
          <a:prstGeom prst="rect">
            <a:avLst/>
          </a:prstGeom>
        </p:spPr>
        <p:txBody>
          <a:bodyPr wrap="square">
            <a:spAutoFit/>
          </a:bodyPr>
          <a:lstStyle/>
          <a:p>
            <a:r>
              <a:rPr lang="ro-RO" sz="2000" b="1" dirty="0">
                <a:solidFill>
                  <a:srgbClr val="002060"/>
                </a:solidFill>
                <a:latin typeface="Times New Roman" panose="02020603050405020304" pitchFamily="18" charset="0"/>
                <a:cs typeface="Times New Roman" panose="02020603050405020304" pitchFamily="18" charset="0"/>
              </a:rPr>
              <a:t>For students lacking motivation</a:t>
            </a:r>
            <a:endParaRPr lang="ro-RO" sz="2000" dirty="0">
              <a:solidFill>
                <a:srgbClr val="00206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2180251" y="4288338"/>
            <a:ext cx="4207432" cy="400110"/>
          </a:xfrm>
          <a:prstGeom prst="rect">
            <a:avLst/>
          </a:prstGeom>
        </p:spPr>
        <p:txBody>
          <a:bodyPr wrap="square">
            <a:spAutoFit/>
          </a:bodyPr>
          <a:lstStyle/>
          <a:p>
            <a:r>
              <a:rPr lang="ro-RO" sz="2000" b="1" dirty="0">
                <a:solidFill>
                  <a:srgbClr val="002060"/>
                </a:solidFill>
                <a:latin typeface="Times New Roman" panose="02020603050405020304" pitchFamily="18" charset="0"/>
                <a:cs typeface="Times New Roman" panose="02020603050405020304" pitchFamily="18" charset="0"/>
              </a:rPr>
              <a:t>For students with a lot of energy</a:t>
            </a:r>
            <a:endParaRPr lang="ro-RO" sz="2000" dirty="0">
              <a:solidFill>
                <a:srgbClr val="002060"/>
              </a:solidFill>
              <a:latin typeface="Times New Roman" panose="02020603050405020304" pitchFamily="18" charset="0"/>
              <a:cs typeface="Times New Roman" panose="02020603050405020304" pitchFamily="18" charset="0"/>
            </a:endParaRPr>
          </a:p>
        </p:txBody>
      </p:sp>
      <p:sp>
        <p:nvSpPr>
          <p:cNvPr id="14" name="Content Placeholder 7"/>
          <p:cNvSpPr txBox="1">
            <a:spLocks/>
          </p:cNvSpPr>
          <p:nvPr/>
        </p:nvSpPr>
        <p:spPr>
          <a:xfrm>
            <a:off x="899592" y="4797152"/>
            <a:ext cx="6768752" cy="1214446"/>
          </a:xfrm>
          <a:prstGeom prst="rect">
            <a:avLst/>
          </a:prstGeom>
        </p:spPr>
        <p:txBody>
          <a:bodyPr vert="horz">
            <a:normAutofit/>
          </a:bodyPr>
          <a:lstStyle/>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en-US" i="0" u="none" strike="noStrike" kern="1200" cap="none" spc="0" normalizeH="0" baseline="0" noProof="0" dirty="0">
                <a:ln>
                  <a:noFill/>
                </a:ln>
                <a:solidFill>
                  <a:srgbClr val="002060"/>
                </a:solidFill>
                <a:effectLst/>
                <a:uLnTx/>
                <a:uFillTx/>
                <a:latin typeface="+mj-lt"/>
                <a:ea typeface="+mn-ea"/>
                <a:cs typeface="+mn-cs"/>
              </a:rPr>
              <a:t>Involve them as much as possible</a:t>
            </a:r>
            <a:r>
              <a:rPr kumimoji="0" lang="ro-RO" i="0" u="none" strike="noStrike" kern="1200" cap="none" spc="0" normalizeH="0" baseline="0" noProof="0" dirty="0">
                <a:ln>
                  <a:noFill/>
                </a:ln>
                <a:solidFill>
                  <a:srgbClr val="002060"/>
                </a:solidFill>
                <a:effectLst/>
                <a:uLnTx/>
                <a:uFillTx/>
                <a:latin typeface="+mj-lt"/>
                <a:ea typeface="+mn-ea"/>
                <a:cs typeface="+mn-cs"/>
              </a:rPr>
              <a:t> during the whole lesson</a:t>
            </a:r>
            <a:endParaRPr kumimoji="0" lang="en-US" i="0" u="none" strike="noStrike" kern="1200" cap="none" spc="0" normalizeH="0" baseline="0" noProof="0" dirty="0">
              <a:ln>
                <a:noFill/>
              </a:ln>
              <a:solidFill>
                <a:srgbClr val="002060"/>
              </a:solidFill>
              <a:effectLst/>
              <a:uLnTx/>
              <a:uFillTx/>
              <a:latin typeface="+mj-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lang="ro-RO" dirty="0">
                <a:solidFill>
                  <a:srgbClr val="002060"/>
                </a:solidFill>
                <a:latin typeface="+mj-lt"/>
              </a:rPr>
              <a:t>Offering the role of leader in their group </a:t>
            </a:r>
            <a:endParaRPr kumimoji="0" lang="ro-RO" i="0" u="none" strike="noStrike" kern="1200" cap="none" spc="0" normalizeH="0" baseline="0" noProof="0" dirty="0">
              <a:ln>
                <a:noFill/>
              </a:ln>
              <a:solidFill>
                <a:srgbClr val="002060"/>
              </a:solidFill>
              <a:effectLst/>
              <a:uLnTx/>
              <a:uFillTx/>
              <a:latin typeface="+mj-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ro-RO" i="0" u="none" strike="noStrike" kern="1200" cap="none" spc="0" normalizeH="0" baseline="0" noProof="0" dirty="0">
                <a:ln>
                  <a:noFill/>
                </a:ln>
                <a:solidFill>
                  <a:srgbClr val="002060"/>
                </a:solidFill>
                <a:effectLst/>
                <a:uLnTx/>
                <a:uFillTx/>
                <a:latin typeface="+mj-lt"/>
                <a:ea typeface="+mn-ea"/>
                <a:cs typeface="+mn-cs"/>
              </a:rPr>
              <a:t>Promote</a:t>
            </a:r>
            <a:r>
              <a:rPr kumimoji="0" lang="ro-RO" i="0" u="none" strike="noStrike" kern="1200" cap="none" spc="0" normalizeH="0" noProof="0" dirty="0">
                <a:ln>
                  <a:noFill/>
                </a:ln>
                <a:solidFill>
                  <a:srgbClr val="002060"/>
                </a:solidFill>
                <a:effectLst/>
                <a:uLnTx/>
                <a:uFillTx/>
                <a:latin typeface="+mj-lt"/>
                <a:ea typeface="+mn-ea"/>
                <a:cs typeface="+mn-cs"/>
              </a:rPr>
              <a:t> </a:t>
            </a:r>
            <a:r>
              <a:rPr kumimoji="0" lang="ro-RO" i="0" u="none" strike="noStrike" kern="1200" cap="none" spc="0" normalizeH="0" baseline="0" noProof="0" dirty="0">
                <a:ln>
                  <a:noFill/>
                </a:ln>
                <a:solidFill>
                  <a:srgbClr val="002060"/>
                </a:solidFill>
                <a:effectLst/>
                <a:uLnTx/>
                <a:uFillTx/>
                <a:latin typeface="+mj-lt"/>
                <a:ea typeface="+mn-ea"/>
                <a:cs typeface="+mn-cs"/>
              </a:rPr>
              <a:t>working together</a:t>
            </a: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ro-RO" sz="2600" b="0" i="0" u="none" strike="noStrike" kern="1200" cap="none" spc="0" normalizeH="0" baseline="0" noProof="0" dirty="0">
              <a:ln>
                <a:noFill/>
              </a:ln>
              <a:solidFill>
                <a:schemeClr val="tx1"/>
              </a:solidFill>
              <a:effectLst/>
              <a:uLnTx/>
              <a:uFillTx/>
              <a:latin typeface="+mn-lt"/>
              <a:ea typeface="+mn-ea"/>
              <a:cs typeface="+mn-cs"/>
            </a:endParaRPr>
          </a:p>
        </p:txBody>
      </p:sp>
      <p:pic>
        <p:nvPicPr>
          <p:cNvPr id="2" name="Picture 1" descr="A picture containing text, vector graphics&#10;&#10;Description automatically generated">
            <a:extLst>
              <a:ext uri="{FF2B5EF4-FFF2-40B4-BE49-F238E27FC236}">
                <a16:creationId xmlns:a16="http://schemas.microsoft.com/office/drawing/2014/main" id="{7267F30C-1126-7A4D-6194-BAD869CED7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12"/>
          <p:cNvGraphicFramePr>
            <a:graphicFrameLocks noGrp="1"/>
          </p:cNvGraphicFramePr>
          <p:nvPr>
            <p:ph idx="1"/>
            <p:extLst>
              <p:ext uri="{D42A27DB-BD31-4B8C-83A1-F6EECF244321}">
                <p14:modId xmlns:p14="http://schemas.microsoft.com/office/powerpoint/2010/main" val="469796922"/>
              </p:ext>
            </p:extLst>
          </p:nvPr>
        </p:nvGraphicFramePr>
        <p:xfrm>
          <a:off x="457200" y="2559226"/>
          <a:ext cx="8229600" cy="3851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itle 11"/>
          <p:cNvSpPr>
            <a:spLocks noGrp="1"/>
          </p:cNvSpPr>
          <p:nvPr>
            <p:ph type="title"/>
          </p:nvPr>
        </p:nvSpPr>
        <p:spPr>
          <a:xfrm>
            <a:off x="1934112" y="1244625"/>
            <a:ext cx="5112568" cy="704104"/>
          </a:xfrm>
        </p:spPr>
        <p:txBody>
          <a:bodyPr>
            <a:normAutofit/>
          </a:bodyPr>
          <a:lstStyle/>
          <a:p>
            <a:r>
              <a:rPr lang="ro-RO" sz="2400" b="1" dirty="0">
                <a:solidFill>
                  <a:schemeClr val="tx2">
                    <a:lumMod val="75000"/>
                  </a:schemeClr>
                </a:solidFill>
                <a:latin typeface="Times New Roman" panose="02020603050405020304" pitchFamily="18" charset="0"/>
                <a:cs typeface="Times New Roman" panose="02020603050405020304" pitchFamily="18" charset="0"/>
              </a:rPr>
              <a:t>DIFFERENTIATION STRATEGY</a:t>
            </a:r>
          </a:p>
        </p:txBody>
      </p:sp>
      <p:pic>
        <p:nvPicPr>
          <p:cNvPr id="7" name="Picture 2"/>
          <p:cNvPicPr>
            <a:picLocks noChangeAspect="1" noChangeArrowheads="1"/>
          </p:cNvPicPr>
          <p:nvPr/>
        </p:nvPicPr>
        <p:blipFill>
          <a:blip r:embed="rId7"/>
          <a:srcRect/>
          <a:stretch>
            <a:fillRect/>
          </a:stretch>
        </p:blipFill>
        <p:spPr bwMode="auto">
          <a:xfrm>
            <a:off x="7046680" y="711681"/>
            <a:ext cx="1314384" cy="884996"/>
          </a:xfrm>
          <a:prstGeom prst="rect">
            <a:avLst/>
          </a:prstGeom>
          <a:noFill/>
          <a:ln w="9525">
            <a:noFill/>
            <a:miter lim="800000"/>
            <a:headEnd/>
            <a:tailEnd/>
          </a:ln>
          <a:effectLst/>
        </p:spPr>
      </p:pic>
      <p:sp>
        <p:nvSpPr>
          <p:cNvPr id="9" name="Rectangle 8"/>
          <p:cNvSpPr/>
          <p:nvPr/>
        </p:nvSpPr>
        <p:spPr>
          <a:xfrm>
            <a:off x="1036297" y="2097561"/>
            <a:ext cx="6667575" cy="461665"/>
          </a:xfrm>
          <a:prstGeom prst="rect">
            <a:avLst/>
          </a:prstGeom>
        </p:spPr>
        <p:txBody>
          <a:bodyPr wrap="square">
            <a:spAutoFit/>
          </a:bodyPr>
          <a:lstStyle/>
          <a:p>
            <a:r>
              <a:rPr lang="en-US" sz="2400" b="1" dirty="0">
                <a:solidFill>
                  <a:srgbClr val="002060"/>
                </a:solidFill>
                <a:latin typeface="+mj-lt"/>
              </a:rPr>
              <a:t>For students with specific learning difficulties (CES)</a:t>
            </a:r>
            <a:endParaRPr lang="ro-RO" sz="2400" dirty="0">
              <a:solidFill>
                <a:srgbClr val="002060"/>
              </a:solidFill>
              <a:latin typeface="+mj-lt"/>
            </a:endParaRPr>
          </a:p>
        </p:txBody>
      </p:sp>
      <p:pic>
        <p:nvPicPr>
          <p:cNvPr id="2" name="Picture 1" descr="A picture containing text, vector graphics&#10;&#10;Description automatically generated">
            <a:extLst>
              <a:ext uri="{FF2B5EF4-FFF2-40B4-BE49-F238E27FC236}">
                <a16:creationId xmlns:a16="http://schemas.microsoft.com/office/drawing/2014/main" id="{BD6C33BF-98E1-90A9-CD56-B7D44932911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251520" y="2924944"/>
            <a:ext cx="8435280" cy="2707966"/>
          </a:xfrm>
        </p:spPr>
        <p:txBody>
          <a:bodyPr>
            <a:normAutofit/>
          </a:bodyPr>
          <a:lstStyle/>
          <a:p>
            <a:pPr algn="ctr">
              <a:buNone/>
            </a:pPr>
            <a:r>
              <a:rPr lang="ro-RO" b="1" dirty="0"/>
              <a:t>   </a:t>
            </a:r>
            <a:r>
              <a:rPr lang="ro-RO" dirty="0"/>
              <a:t> </a:t>
            </a:r>
            <a:r>
              <a:rPr lang="en-US" sz="2400" dirty="0">
                <a:solidFill>
                  <a:srgbClr val="002060"/>
                </a:solidFill>
                <a:latin typeface="+mj-lt"/>
              </a:rPr>
              <a:t>Because the lessons are part of a learning unit, formative assessment will take place during the lessons and will be based on </a:t>
            </a:r>
            <a:r>
              <a:rPr lang="ro-RO" sz="2400" dirty="0">
                <a:solidFill>
                  <a:srgbClr val="002060"/>
                </a:solidFill>
                <a:latin typeface="+mj-lt"/>
              </a:rPr>
              <a:t>involvement and performance of the students</a:t>
            </a:r>
            <a:r>
              <a:rPr lang="en-US" sz="2400" i="1" dirty="0">
                <a:solidFill>
                  <a:srgbClr val="002060"/>
                </a:solidFill>
                <a:latin typeface="+mj-lt"/>
              </a:rPr>
              <a:t> </a:t>
            </a:r>
            <a:r>
              <a:rPr lang="ro-RO" sz="2400" dirty="0">
                <a:solidFill>
                  <a:srgbClr val="002060"/>
                </a:solidFill>
                <a:latin typeface="+mj-lt"/>
              </a:rPr>
              <a:t>and their </a:t>
            </a:r>
            <a:r>
              <a:rPr lang="en-US" sz="2400" dirty="0">
                <a:solidFill>
                  <a:srgbClr val="002060"/>
                </a:solidFill>
                <a:latin typeface="+mj-lt"/>
              </a:rPr>
              <a:t>response to oral</a:t>
            </a:r>
            <a:r>
              <a:rPr lang="ro-RO" sz="2400" dirty="0">
                <a:solidFill>
                  <a:srgbClr val="002060"/>
                </a:solidFill>
                <a:latin typeface="+mj-lt"/>
              </a:rPr>
              <a:t> </a:t>
            </a:r>
            <a:r>
              <a:rPr lang="en-US" sz="2400" dirty="0">
                <a:solidFill>
                  <a:srgbClr val="002060"/>
                </a:solidFill>
                <a:latin typeface="+mj-lt"/>
              </a:rPr>
              <a:t>conversations, presentations, debates, small projects and discussions. </a:t>
            </a:r>
            <a:endParaRPr lang="ro-RO" sz="2400" dirty="0">
              <a:solidFill>
                <a:srgbClr val="002060"/>
              </a:solidFill>
              <a:latin typeface="+mj-lt"/>
            </a:endParaRPr>
          </a:p>
        </p:txBody>
      </p:sp>
      <p:sp>
        <p:nvSpPr>
          <p:cNvPr id="12" name="Title 11"/>
          <p:cNvSpPr>
            <a:spLocks noGrp="1"/>
          </p:cNvSpPr>
          <p:nvPr>
            <p:ph type="title"/>
          </p:nvPr>
        </p:nvSpPr>
        <p:spPr>
          <a:xfrm>
            <a:off x="457200" y="1466941"/>
            <a:ext cx="8229600" cy="846980"/>
          </a:xfrm>
        </p:spPr>
        <p:txBody>
          <a:bodyPr>
            <a:normAutofit/>
          </a:bodyPr>
          <a:lstStyle/>
          <a:p>
            <a:pPr algn="ctr"/>
            <a:r>
              <a:rPr lang="ro-RO" sz="2600" b="1" dirty="0">
                <a:solidFill>
                  <a:schemeClr val="tx2">
                    <a:lumMod val="75000"/>
                  </a:schemeClr>
                </a:solidFill>
                <a:latin typeface="Times New Roman" panose="02020603050405020304" pitchFamily="18" charset="0"/>
                <a:cs typeface="Times New Roman" panose="02020603050405020304" pitchFamily="18" charset="0"/>
              </a:rPr>
              <a:t>FORMATIVE ASSESSMENT</a:t>
            </a:r>
          </a:p>
        </p:txBody>
      </p:sp>
      <p:pic>
        <p:nvPicPr>
          <p:cNvPr id="2" name="Picture 1" descr="A picture containing text, vector graphics&#10;&#10;Description automatically generated">
            <a:extLst>
              <a:ext uri="{FF2B5EF4-FFF2-40B4-BE49-F238E27FC236}">
                <a16:creationId xmlns:a16="http://schemas.microsoft.com/office/drawing/2014/main" id="{3257EBF7-6810-1612-894F-621CA0704FD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vector graphics&#10;&#10;Description automatically generated">
            <a:extLst>
              <a:ext uri="{FF2B5EF4-FFF2-40B4-BE49-F238E27FC236}">
                <a16:creationId xmlns:a16="http://schemas.microsoft.com/office/drawing/2014/main" id="{D5519E54-F8AC-B9C5-B491-5FAC40B8273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
        <p:nvSpPr>
          <p:cNvPr id="4" name="TextBox 3">
            <a:extLst>
              <a:ext uri="{FF2B5EF4-FFF2-40B4-BE49-F238E27FC236}">
                <a16:creationId xmlns:a16="http://schemas.microsoft.com/office/drawing/2014/main" id="{524C496A-EEB2-2312-0BCB-B55137A2ABA9}"/>
              </a:ext>
            </a:extLst>
          </p:cNvPr>
          <p:cNvSpPr txBox="1"/>
          <p:nvPr/>
        </p:nvSpPr>
        <p:spPr>
          <a:xfrm>
            <a:off x="2267744" y="1122146"/>
            <a:ext cx="5674815" cy="430887"/>
          </a:xfrm>
          <a:prstGeom prst="rect">
            <a:avLst/>
          </a:prstGeom>
          <a:noFill/>
        </p:spPr>
        <p:txBody>
          <a:bodyPr wrap="square">
            <a:spAutoFit/>
          </a:bodyPr>
          <a:lstStyle/>
          <a:p>
            <a:pPr marL="0" indent="0" algn="ctr">
              <a:buNone/>
            </a:pPr>
            <a:r>
              <a:rPr lang="ro-RO" sz="2200" b="1" dirty="0">
                <a:solidFill>
                  <a:schemeClr val="tx2">
                    <a:lumMod val="75000"/>
                  </a:schemeClr>
                </a:solidFill>
                <a:latin typeface="Times New Roman" panose="02020603050405020304" pitchFamily="18" charset="0"/>
                <a:cs typeface="Times New Roman" panose="02020603050405020304" pitchFamily="18" charset="0"/>
              </a:rPr>
              <a:t>P</a:t>
            </a:r>
            <a:r>
              <a:rPr lang="en-US" sz="2200" b="1" dirty="0">
                <a:solidFill>
                  <a:schemeClr val="tx2">
                    <a:lumMod val="75000"/>
                  </a:schemeClr>
                </a:solidFill>
                <a:latin typeface="Times New Roman" panose="02020603050405020304" pitchFamily="18" charset="0"/>
                <a:cs typeface="Times New Roman" panose="02020603050405020304" pitchFamily="18" charset="0"/>
              </a:rPr>
              <a:t>OSSIBLE PROBLEMS AND SOLUTIONS</a:t>
            </a:r>
            <a:endParaRPr lang="ro-RO" sz="2200" b="1"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5" name="Hexagon 4">
            <a:extLst>
              <a:ext uri="{FF2B5EF4-FFF2-40B4-BE49-F238E27FC236}">
                <a16:creationId xmlns:a16="http://schemas.microsoft.com/office/drawing/2014/main" id="{76540FDC-521F-3B4F-57EC-AA4E0D9C0AE6}"/>
              </a:ext>
            </a:extLst>
          </p:cNvPr>
          <p:cNvSpPr/>
          <p:nvPr/>
        </p:nvSpPr>
        <p:spPr>
          <a:xfrm>
            <a:off x="869773" y="1758109"/>
            <a:ext cx="1008112" cy="865421"/>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o-RO" sz="900" b="1" dirty="0">
                <a:latin typeface="+mj-lt"/>
              </a:rPr>
              <a:t>Internet not working</a:t>
            </a:r>
          </a:p>
        </p:txBody>
      </p:sp>
      <p:sp>
        <p:nvSpPr>
          <p:cNvPr id="7" name="Hexagon 6">
            <a:extLst>
              <a:ext uri="{FF2B5EF4-FFF2-40B4-BE49-F238E27FC236}">
                <a16:creationId xmlns:a16="http://schemas.microsoft.com/office/drawing/2014/main" id="{B5948C1A-D099-EF2B-CE42-B77601CC66A0}"/>
              </a:ext>
            </a:extLst>
          </p:cNvPr>
          <p:cNvSpPr/>
          <p:nvPr/>
        </p:nvSpPr>
        <p:spPr>
          <a:xfrm>
            <a:off x="1043608" y="2713184"/>
            <a:ext cx="1008112" cy="865421"/>
          </a:xfrm>
          <a:prstGeom prst="hexagon">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900" b="1" dirty="0">
                <a:latin typeface="+mj-lt"/>
              </a:rPr>
              <a:t>Energetic/</a:t>
            </a:r>
            <a:r>
              <a:rPr lang="ro-RO" sz="900" b="1" dirty="0">
                <a:latin typeface="+mj-lt"/>
              </a:rPr>
              <a:t>Disrupti</a:t>
            </a:r>
            <a:r>
              <a:rPr lang="en-US" sz="900" b="1" dirty="0">
                <a:latin typeface="+mj-lt"/>
              </a:rPr>
              <a:t>v</a:t>
            </a:r>
            <a:r>
              <a:rPr lang="ro-RO" sz="900" b="1" dirty="0">
                <a:latin typeface="+mj-lt"/>
              </a:rPr>
              <a:t>e students</a:t>
            </a:r>
          </a:p>
        </p:txBody>
      </p:sp>
      <p:sp>
        <p:nvSpPr>
          <p:cNvPr id="8" name="Hexagon 7">
            <a:extLst>
              <a:ext uri="{FF2B5EF4-FFF2-40B4-BE49-F238E27FC236}">
                <a16:creationId xmlns:a16="http://schemas.microsoft.com/office/drawing/2014/main" id="{EBCD0A96-4394-6E2C-3EE8-4092C2D7D157}"/>
              </a:ext>
            </a:extLst>
          </p:cNvPr>
          <p:cNvSpPr/>
          <p:nvPr/>
        </p:nvSpPr>
        <p:spPr>
          <a:xfrm>
            <a:off x="841918" y="3654414"/>
            <a:ext cx="1006149" cy="851361"/>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o-RO" sz="900" b="1" dirty="0">
                <a:latin typeface="+mj-lt"/>
              </a:rPr>
              <a:t>Speaking anxiety</a:t>
            </a:r>
          </a:p>
        </p:txBody>
      </p:sp>
      <p:sp>
        <p:nvSpPr>
          <p:cNvPr id="9" name="Hexagon 8">
            <a:extLst>
              <a:ext uri="{FF2B5EF4-FFF2-40B4-BE49-F238E27FC236}">
                <a16:creationId xmlns:a16="http://schemas.microsoft.com/office/drawing/2014/main" id="{90B3F58E-3B81-A2BB-B400-084F85916D95}"/>
              </a:ext>
            </a:extLst>
          </p:cNvPr>
          <p:cNvSpPr/>
          <p:nvPr/>
        </p:nvSpPr>
        <p:spPr>
          <a:xfrm>
            <a:off x="1061343" y="4578791"/>
            <a:ext cx="1006149" cy="851361"/>
          </a:xfrm>
          <a:prstGeom prst="hexagon">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o-RO" sz="900" b="1" dirty="0">
                <a:latin typeface="+mj-lt"/>
              </a:rPr>
              <a:t>More dificult than expected</a:t>
            </a:r>
          </a:p>
        </p:txBody>
      </p:sp>
      <p:sp>
        <p:nvSpPr>
          <p:cNvPr id="12" name="TextBox 11">
            <a:extLst>
              <a:ext uri="{FF2B5EF4-FFF2-40B4-BE49-F238E27FC236}">
                <a16:creationId xmlns:a16="http://schemas.microsoft.com/office/drawing/2014/main" id="{64412C5C-825D-4C24-110E-8C1158013971}"/>
              </a:ext>
            </a:extLst>
          </p:cNvPr>
          <p:cNvSpPr txBox="1"/>
          <p:nvPr/>
        </p:nvSpPr>
        <p:spPr>
          <a:xfrm>
            <a:off x="2411760" y="1915187"/>
            <a:ext cx="5723168" cy="646331"/>
          </a:xfrm>
          <a:prstGeom prst="rect">
            <a:avLst/>
          </a:prstGeom>
          <a:noFill/>
        </p:spPr>
        <p:txBody>
          <a:bodyPr wrap="square" rtlCol="0">
            <a:spAutoFit/>
          </a:bodyPr>
          <a:lstStyle/>
          <a:p>
            <a:r>
              <a:rPr lang="en-US" dirty="0">
                <a:solidFill>
                  <a:srgbClr val="002060"/>
                </a:solidFill>
                <a:latin typeface="+mj-lt"/>
              </a:rPr>
              <a:t>Provide paper handouts, have an offline version that can be used from the T’s laptop, use phones</a:t>
            </a:r>
          </a:p>
        </p:txBody>
      </p:sp>
      <p:sp>
        <p:nvSpPr>
          <p:cNvPr id="13" name="TextBox 12">
            <a:extLst>
              <a:ext uri="{FF2B5EF4-FFF2-40B4-BE49-F238E27FC236}">
                <a16:creationId xmlns:a16="http://schemas.microsoft.com/office/drawing/2014/main" id="{644E7108-2608-F0D7-2C4B-4D9310634A4A}"/>
              </a:ext>
            </a:extLst>
          </p:cNvPr>
          <p:cNvSpPr txBox="1"/>
          <p:nvPr/>
        </p:nvSpPr>
        <p:spPr>
          <a:xfrm>
            <a:off x="2423580" y="2923672"/>
            <a:ext cx="5711348" cy="369332"/>
          </a:xfrm>
          <a:prstGeom prst="rect">
            <a:avLst/>
          </a:prstGeom>
          <a:noFill/>
        </p:spPr>
        <p:txBody>
          <a:bodyPr wrap="square" rtlCol="0">
            <a:spAutoFit/>
          </a:bodyPr>
          <a:lstStyle/>
          <a:p>
            <a:pPr lvl="0"/>
            <a:r>
              <a:rPr lang="en-US" sz="1800" dirty="0">
                <a:solidFill>
                  <a:srgbClr val="002060"/>
                </a:solidFill>
                <a:latin typeface="+mj-lt"/>
              </a:rPr>
              <a:t>K</a:t>
            </a:r>
            <a:r>
              <a:rPr lang="ro-RO" sz="1800" dirty="0">
                <a:solidFill>
                  <a:srgbClr val="002060"/>
                </a:solidFill>
                <a:latin typeface="+mj-lt"/>
              </a:rPr>
              <a:t>eep them actively involved</a:t>
            </a:r>
            <a:r>
              <a:rPr lang="en-US" sz="1800" dirty="0">
                <a:solidFill>
                  <a:srgbClr val="002060"/>
                </a:solidFill>
                <a:latin typeface="+mj-lt"/>
              </a:rPr>
              <a:t>, assign responsibilities</a:t>
            </a:r>
            <a:endParaRPr lang="ro-RO" sz="1800" dirty="0">
              <a:solidFill>
                <a:srgbClr val="002060"/>
              </a:solidFill>
              <a:latin typeface="+mj-lt"/>
            </a:endParaRPr>
          </a:p>
        </p:txBody>
      </p:sp>
      <p:sp>
        <p:nvSpPr>
          <p:cNvPr id="14" name="TextBox 13">
            <a:extLst>
              <a:ext uri="{FF2B5EF4-FFF2-40B4-BE49-F238E27FC236}">
                <a16:creationId xmlns:a16="http://schemas.microsoft.com/office/drawing/2014/main" id="{D2B6DAB1-CC19-2801-5541-2D518444531D}"/>
              </a:ext>
            </a:extLst>
          </p:cNvPr>
          <p:cNvSpPr txBox="1"/>
          <p:nvPr/>
        </p:nvSpPr>
        <p:spPr>
          <a:xfrm>
            <a:off x="2423580" y="3746586"/>
            <a:ext cx="5729096" cy="923330"/>
          </a:xfrm>
          <a:prstGeom prst="rect">
            <a:avLst/>
          </a:prstGeom>
          <a:noFill/>
        </p:spPr>
        <p:txBody>
          <a:bodyPr wrap="square" rtlCol="0">
            <a:spAutoFit/>
          </a:bodyPr>
          <a:lstStyle/>
          <a:p>
            <a:r>
              <a:rPr lang="en-US" sz="1800" dirty="0">
                <a:solidFill>
                  <a:srgbClr val="002060"/>
                </a:solidFill>
                <a:latin typeface="+mj-lt"/>
              </a:rPr>
              <a:t>Extra support, e</a:t>
            </a:r>
            <a:r>
              <a:rPr lang="ro-RO" sz="1800" dirty="0">
                <a:solidFill>
                  <a:srgbClr val="002060"/>
                </a:solidFill>
                <a:latin typeface="+mj-lt"/>
              </a:rPr>
              <a:t>ncourage and guide them gradually toward</a:t>
            </a:r>
            <a:r>
              <a:rPr lang="en-US" sz="1800" dirty="0">
                <a:solidFill>
                  <a:srgbClr val="002060"/>
                </a:solidFill>
                <a:latin typeface="+mj-lt"/>
              </a:rPr>
              <a:t>s</a:t>
            </a:r>
            <a:r>
              <a:rPr lang="ro-RO" sz="1800" dirty="0">
                <a:solidFill>
                  <a:srgbClr val="002060"/>
                </a:solidFill>
                <a:latin typeface="+mj-lt"/>
              </a:rPr>
              <a:t> production </a:t>
            </a:r>
            <a:r>
              <a:rPr lang="en-US" sz="1800" dirty="0">
                <a:solidFill>
                  <a:srgbClr val="002060"/>
                </a:solidFill>
                <a:latin typeface="+mj-lt"/>
              </a:rPr>
              <a:t>(written/ oral)</a:t>
            </a:r>
            <a:r>
              <a:rPr lang="ro-RO" sz="1800" dirty="0">
                <a:solidFill>
                  <a:srgbClr val="002060"/>
                </a:solidFill>
                <a:latin typeface="+mj-lt"/>
              </a:rPr>
              <a:t> </a:t>
            </a:r>
          </a:p>
          <a:p>
            <a:endParaRPr lang="en-US" dirty="0"/>
          </a:p>
        </p:txBody>
      </p:sp>
      <p:sp>
        <p:nvSpPr>
          <p:cNvPr id="15" name="TextBox 14">
            <a:extLst>
              <a:ext uri="{FF2B5EF4-FFF2-40B4-BE49-F238E27FC236}">
                <a16:creationId xmlns:a16="http://schemas.microsoft.com/office/drawing/2014/main" id="{6D50F307-9B7D-F188-468A-874440C8E2EF}"/>
              </a:ext>
            </a:extLst>
          </p:cNvPr>
          <p:cNvSpPr txBox="1"/>
          <p:nvPr/>
        </p:nvSpPr>
        <p:spPr>
          <a:xfrm>
            <a:off x="2414215" y="4800332"/>
            <a:ext cx="5718257" cy="646331"/>
          </a:xfrm>
          <a:prstGeom prst="rect">
            <a:avLst/>
          </a:prstGeom>
          <a:noFill/>
        </p:spPr>
        <p:txBody>
          <a:bodyPr wrap="square" rtlCol="0">
            <a:spAutoFit/>
          </a:bodyPr>
          <a:lstStyle/>
          <a:p>
            <a:r>
              <a:rPr lang="en-US" dirty="0">
                <a:solidFill>
                  <a:srgbClr val="002060"/>
                </a:solidFill>
                <a:latin typeface="+mj-lt"/>
              </a:rPr>
              <a:t>Prepare alternative, e</a:t>
            </a:r>
            <a:r>
              <a:rPr lang="ro-RO" sz="1800" dirty="0">
                <a:solidFill>
                  <a:srgbClr val="002060"/>
                </a:solidFill>
                <a:latin typeface="+mj-lt"/>
              </a:rPr>
              <a:t>ncourage and  guide them gradually  </a:t>
            </a:r>
          </a:p>
          <a:p>
            <a:endParaRPr lang="en-US" dirty="0"/>
          </a:p>
        </p:txBody>
      </p:sp>
      <p:sp>
        <p:nvSpPr>
          <p:cNvPr id="16" name="TextBox 15">
            <a:extLst>
              <a:ext uri="{FF2B5EF4-FFF2-40B4-BE49-F238E27FC236}">
                <a16:creationId xmlns:a16="http://schemas.microsoft.com/office/drawing/2014/main" id="{F02DFAEA-2145-7AB1-918C-8A36652E5259}"/>
              </a:ext>
            </a:extLst>
          </p:cNvPr>
          <p:cNvSpPr txBox="1"/>
          <p:nvPr/>
        </p:nvSpPr>
        <p:spPr>
          <a:xfrm>
            <a:off x="2423580" y="5735854"/>
            <a:ext cx="3960440" cy="646331"/>
          </a:xfrm>
          <a:prstGeom prst="rect">
            <a:avLst/>
          </a:prstGeom>
          <a:noFill/>
        </p:spPr>
        <p:txBody>
          <a:bodyPr wrap="square" rtlCol="0">
            <a:spAutoFit/>
          </a:bodyPr>
          <a:lstStyle/>
          <a:p>
            <a:r>
              <a:rPr lang="ro-RO" sz="1800" dirty="0">
                <a:solidFill>
                  <a:srgbClr val="002060"/>
                </a:solidFill>
                <a:latin typeface="+mj-lt"/>
              </a:rPr>
              <a:t>Prepare extra </a:t>
            </a:r>
            <a:r>
              <a:rPr lang="en-US" dirty="0">
                <a:solidFill>
                  <a:srgbClr val="002060"/>
                </a:solidFill>
                <a:latin typeface="+mj-lt"/>
              </a:rPr>
              <a:t>handouts and </a:t>
            </a:r>
            <a:r>
              <a:rPr lang="ro-RO" sz="1800" dirty="0">
                <a:solidFill>
                  <a:srgbClr val="002060"/>
                </a:solidFill>
                <a:latin typeface="+mj-lt"/>
              </a:rPr>
              <a:t>activities</a:t>
            </a:r>
          </a:p>
          <a:p>
            <a:endParaRPr lang="en-US" dirty="0"/>
          </a:p>
        </p:txBody>
      </p:sp>
      <p:sp>
        <p:nvSpPr>
          <p:cNvPr id="17" name="Hexagon 16">
            <a:extLst>
              <a:ext uri="{FF2B5EF4-FFF2-40B4-BE49-F238E27FC236}">
                <a16:creationId xmlns:a16="http://schemas.microsoft.com/office/drawing/2014/main" id="{60F4F87E-9469-01B9-2459-0BB635D6AC50}"/>
              </a:ext>
            </a:extLst>
          </p:cNvPr>
          <p:cNvSpPr/>
          <p:nvPr/>
        </p:nvSpPr>
        <p:spPr>
          <a:xfrm>
            <a:off x="869773" y="5503168"/>
            <a:ext cx="1006149" cy="851361"/>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o-RO" sz="900" b="1" dirty="0">
                <a:latin typeface="+mj-lt"/>
              </a:rPr>
              <a:t>If student finishes earlier</a:t>
            </a:r>
          </a:p>
        </p:txBody>
      </p:sp>
    </p:spTree>
    <p:extLst>
      <p:ext uri="{BB962C8B-B14F-4D97-AF65-F5344CB8AC3E}">
        <p14:creationId xmlns:p14="http://schemas.microsoft.com/office/powerpoint/2010/main" val="1099378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E52816F-3835-B057-8170-5FA33348A520}"/>
              </a:ext>
            </a:extLst>
          </p:cNvPr>
          <p:cNvGraphicFramePr>
            <a:graphicFrameLocks noGrp="1"/>
          </p:cNvGraphicFramePr>
          <p:nvPr>
            <p:extLst>
              <p:ext uri="{D42A27DB-BD31-4B8C-83A1-F6EECF244321}">
                <p14:modId xmlns:p14="http://schemas.microsoft.com/office/powerpoint/2010/main" val="2739030363"/>
              </p:ext>
            </p:extLst>
          </p:nvPr>
        </p:nvGraphicFramePr>
        <p:xfrm>
          <a:off x="566555" y="1537157"/>
          <a:ext cx="8010890" cy="4725481"/>
        </p:xfrm>
        <a:graphic>
          <a:graphicData uri="http://schemas.openxmlformats.org/drawingml/2006/table">
            <a:tbl>
              <a:tblPr firstRow="1" bandRow="1">
                <a:tableStyleId>{21E4AEA4-8DFA-4A89-87EB-49C32662AFE0}</a:tableStyleId>
              </a:tblPr>
              <a:tblGrid>
                <a:gridCol w="771821">
                  <a:extLst>
                    <a:ext uri="{9D8B030D-6E8A-4147-A177-3AD203B41FA5}">
                      <a16:colId xmlns:a16="http://schemas.microsoft.com/office/drawing/2014/main" val="239944307"/>
                    </a:ext>
                  </a:extLst>
                </a:gridCol>
                <a:gridCol w="586413">
                  <a:extLst>
                    <a:ext uri="{9D8B030D-6E8A-4147-A177-3AD203B41FA5}">
                      <a16:colId xmlns:a16="http://schemas.microsoft.com/office/drawing/2014/main" val="196455902"/>
                    </a:ext>
                  </a:extLst>
                </a:gridCol>
                <a:gridCol w="621986">
                  <a:extLst>
                    <a:ext uri="{9D8B030D-6E8A-4147-A177-3AD203B41FA5}">
                      <a16:colId xmlns:a16="http://schemas.microsoft.com/office/drawing/2014/main" val="1626554781"/>
                    </a:ext>
                  </a:extLst>
                </a:gridCol>
                <a:gridCol w="2160240">
                  <a:extLst>
                    <a:ext uri="{9D8B030D-6E8A-4147-A177-3AD203B41FA5}">
                      <a16:colId xmlns:a16="http://schemas.microsoft.com/office/drawing/2014/main" val="3486921269"/>
                    </a:ext>
                  </a:extLst>
                </a:gridCol>
                <a:gridCol w="1008112">
                  <a:extLst>
                    <a:ext uri="{9D8B030D-6E8A-4147-A177-3AD203B41FA5}">
                      <a16:colId xmlns:a16="http://schemas.microsoft.com/office/drawing/2014/main" val="271920753"/>
                    </a:ext>
                  </a:extLst>
                </a:gridCol>
                <a:gridCol w="792088">
                  <a:extLst>
                    <a:ext uri="{9D8B030D-6E8A-4147-A177-3AD203B41FA5}">
                      <a16:colId xmlns:a16="http://schemas.microsoft.com/office/drawing/2014/main" val="2539494357"/>
                    </a:ext>
                  </a:extLst>
                </a:gridCol>
                <a:gridCol w="936104">
                  <a:extLst>
                    <a:ext uri="{9D8B030D-6E8A-4147-A177-3AD203B41FA5}">
                      <a16:colId xmlns:a16="http://schemas.microsoft.com/office/drawing/2014/main" val="517422395"/>
                    </a:ext>
                  </a:extLst>
                </a:gridCol>
                <a:gridCol w="1134126">
                  <a:extLst>
                    <a:ext uri="{9D8B030D-6E8A-4147-A177-3AD203B41FA5}">
                      <a16:colId xmlns:a16="http://schemas.microsoft.com/office/drawing/2014/main" val="2527330533"/>
                    </a:ext>
                  </a:extLst>
                </a:gridCol>
              </a:tblGrid>
              <a:tr h="399660">
                <a:tc>
                  <a:txBody>
                    <a:bodyPr/>
                    <a:lstStyle/>
                    <a:p>
                      <a:pPr marL="88265" marR="154305">
                        <a:lnSpc>
                          <a:spcPts val="1200"/>
                        </a:lnSpc>
                        <a:spcBef>
                          <a:spcPts val="305"/>
                        </a:spcBef>
                        <a:spcAft>
                          <a:spcPts val="0"/>
                        </a:spcAft>
                      </a:pPr>
                      <a:endParaRPr lang="en-US" sz="1200" dirty="0">
                        <a:latin typeface="+mj-lt"/>
                      </a:endParaRPr>
                    </a:p>
                    <a:p>
                      <a:pPr marL="88265" marR="154305">
                        <a:lnSpc>
                          <a:spcPts val="1200"/>
                        </a:lnSpc>
                        <a:spcBef>
                          <a:spcPts val="305"/>
                        </a:spcBef>
                        <a:spcAft>
                          <a:spcPts val="0"/>
                        </a:spcAft>
                      </a:pPr>
                      <a:r>
                        <a:rPr lang="en-US" sz="1200" dirty="0">
                          <a:latin typeface="+mj-lt"/>
                        </a:rPr>
                        <a:t>PHASE/ STAGE</a:t>
                      </a:r>
                      <a:endParaRPr lang="ro-RO" sz="1200" dirty="0">
                        <a:latin typeface="+mj-lt"/>
                        <a:cs typeface="Arial" pitchFamily="34" charset="0"/>
                      </a:endParaRPr>
                    </a:p>
                  </a:txBody>
                  <a:tcPr marL="0" marR="0" marT="0" marB="0"/>
                </a:tc>
                <a:tc>
                  <a:txBody>
                    <a:bodyPr/>
                    <a:lstStyle/>
                    <a:p>
                      <a:pPr marL="88265">
                        <a:spcBef>
                          <a:spcPts val="355"/>
                        </a:spcBef>
                        <a:spcAft>
                          <a:spcPts val="0"/>
                        </a:spcAft>
                      </a:pPr>
                      <a:endParaRPr lang="en-US" sz="1200" dirty="0">
                        <a:latin typeface="+mj-lt"/>
                      </a:endParaRPr>
                    </a:p>
                    <a:p>
                      <a:pPr marL="88265">
                        <a:spcBef>
                          <a:spcPts val="355"/>
                        </a:spcBef>
                        <a:spcAft>
                          <a:spcPts val="0"/>
                        </a:spcAft>
                      </a:pPr>
                      <a:r>
                        <a:rPr lang="en-US" sz="1200" dirty="0">
                          <a:latin typeface="+mj-lt"/>
                        </a:rPr>
                        <a:t>TIME</a:t>
                      </a:r>
                      <a:endParaRPr lang="ro-RO" sz="1200" dirty="0">
                        <a:latin typeface="+mj-lt"/>
                        <a:cs typeface="Arial" pitchFamily="34" charset="0"/>
                      </a:endParaRPr>
                    </a:p>
                  </a:txBody>
                  <a:tcPr marL="0" marR="0" marT="0" marB="0"/>
                </a:tc>
                <a:tc>
                  <a:txBody>
                    <a:bodyPr/>
                    <a:lstStyle/>
                    <a:p>
                      <a:pPr marL="88900">
                        <a:spcBef>
                          <a:spcPts val="355"/>
                        </a:spcBef>
                        <a:spcAft>
                          <a:spcPts val="0"/>
                        </a:spcAft>
                      </a:pPr>
                      <a:endParaRPr lang="en-US" sz="1200" dirty="0">
                        <a:latin typeface="+mj-lt"/>
                      </a:endParaRPr>
                    </a:p>
                    <a:p>
                      <a:pPr marL="88900">
                        <a:spcBef>
                          <a:spcPts val="355"/>
                        </a:spcBef>
                        <a:spcAft>
                          <a:spcPts val="0"/>
                        </a:spcAft>
                      </a:pPr>
                      <a:r>
                        <a:rPr lang="en-US" sz="1200" dirty="0">
                          <a:latin typeface="+mj-lt"/>
                        </a:rPr>
                        <a:t>INTER</a:t>
                      </a:r>
                      <a:r>
                        <a:rPr lang="ro-RO" sz="1200" dirty="0">
                          <a:latin typeface="+mj-lt"/>
                        </a:rPr>
                        <a:t>-</a:t>
                      </a:r>
                    </a:p>
                    <a:p>
                      <a:pPr marL="88900">
                        <a:spcBef>
                          <a:spcPts val="355"/>
                        </a:spcBef>
                        <a:spcAft>
                          <a:spcPts val="0"/>
                        </a:spcAft>
                      </a:pPr>
                      <a:r>
                        <a:rPr lang="en-US" sz="1200" dirty="0">
                          <a:latin typeface="+mj-lt"/>
                        </a:rPr>
                        <a:t>ACTION</a:t>
                      </a:r>
                      <a:endParaRPr lang="ro-RO" sz="1200" dirty="0">
                        <a:latin typeface="+mj-lt"/>
                        <a:cs typeface="Arial" pitchFamily="34" charset="0"/>
                      </a:endParaRPr>
                    </a:p>
                  </a:txBody>
                  <a:tcPr marL="0" marR="0" marT="0" marB="0"/>
                </a:tc>
                <a:tc>
                  <a:txBody>
                    <a:bodyPr/>
                    <a:lstStyle/>
                    <a:p>
                      <a:pPr marL="89535">
                        <a:spcBef>
                          <a:spcPts val="355"/>
                        </a:spcBef>
                        <a:spcAft>
                          <a:spcPts val="0"/>
                        </a:spcAft>
                      </a:pPr>
                      <a:endParaRPr lang="en-US" sz="1200" dirty="0">
                        <a:latin typeface="+mj-lt"/>
                      </a:endParaRPr>
                    </a:p>
                    <a:p>
                      <a:pPr marL="89535">
                        <a:spcBef>
                          <a:spcPts val="355"/>
                        </a:spcBef>
                        <a:spcAft>
                          <a:spcPts val="0"/>
                        </a:spcAft>
                      </a:pPr>
                      <a:r>
                        <a:rPr lang="en-US" sz="1200" dirty="0">
                          <a:latin typeface="+mj-lt"/>
                        </a:rPr>
                        <a:t>T </a:t>
                      </a:r>
                      <a:r>
                        <a:rPr lang="ro-RO" sz="1200" dirty="0">
                          <a:latin typeface="+mj-lt"/>
                        </a:rPr>
                        <a:t> </a:t>
                      </a:r>
                      <a:r>
                        <a:rPr lang="en-US" sz="1200" dirty="0">
                          <a:latin typeface="+mj-lt"/>
                        </a:rPr>
                        <a:t>ACTIVITY</a:t>
                      </a:r>
                      <a:endParaRPr lang="ro-RO" sz="1200" dirty="0">
                        <a:latin typeface="+mj-lt"/>
                        <a:cs typeface="Arial" pitchFamily="34" charset="0"/>
                      </a:endParaRPr>
                    </a:p>
                  </a:txBody>
                  <a:tcPr marL="0" marR="0" marT="0" marB="0"/>
                </a:tc>
                <a:tc>
                  <a:txBody>
                    <a:bodyPr/>
                    <a:lstStyle/>
                    <a:p>
                      <a:pPr marL="90170">
                        <a:spcBef>
                          <a:spcPts val="355"/>
                        </a:spcBef>
                        <a:spcAft>
                          <a:spcPts val="0"/>
                        </a:spcAft>
                      </a:pPr>
                      <a:r>
                        <a:rPr lang="en-US" sz="1200" dirty="0">
                          <a:latin typeface="+mj-lt"/>
                        </a:rPr>
                        <a:t>  </a:t>
                      </a:r>
                    </a:p>
                    <a:p>
                      <a:pPr marL="90170">
                        <a:spcBef>
                          <a:spcPts val="355"/>
                        </a:spcBef>
                        <a:spcAft>
                          <a:spcPts val="0"/>
                        </a:spcAft>
                      </a:pPr>
                      <a:r>
                        <a:rPr lang="en-US" sz="1200" dirty="0">
                          <a:latin typeface="+mj-lt"/>
                        </a:rPr>
                        <a:t>SS</a:t>
                      </a:r>
                      <a:r>
                        <a:rPr lang="ro-RO" sz="1200" dirty="0">
                          <a:latin typeface="+mj-lt"/>
                        </a:rPr>
                        <a:t> </a:t>
                      </a:r>
                      <a:r>
                        <a:rPr lang="en-US" sz="1200" dirty="0">
                          <a:latin typeface="+mj-lt"/>
                        </a:rPr>
                        <a:t> ACTIVITY</a:t>
                      </a:r>
                      <a:endParaRPr lang="ro-RO" sz="1200" dirty="0">
                        <a:latin typeface="+mj-lt"/>
                        <a:cs typeface="Arial" pitchFamily="34" charset="0"/>
                      </a:endParaRPr>
                    </a:p>
                  </a:txBody>
                  <a:tcPr marL="0" marR="0" marT="0" marB="0"/>
                </a:tc>
                <a:tc>
                  <a:txBody>
                    <a:bodyPr/>
                    <a:lstStyle/>
                    <a:p>
                      <a:pPr marL="90805">
                        <a:spcBef>
                          <a:spcPts val="355"/>
                        </a:spcBef>
                        <a:spcAft>
                          <a:spcPts val="0"/>
                        </a:spcAft>
                      </a:pPr>
                      <a:r>
                        <a:rPr lang="ro-RO" sz="1200" baseline="0" dirty="0">
                          <a:latin typeface="+mj-lt"/>
                          <a:cs typeface="Arial" pitchFamily="34" charset="0"/>
                        </a:rPr>
                        <a:t> </a:t>
                      </a:r>
                      <a:endParaRPr lang="en-US" sz="1200" baseline="0" dirty="0">
                        <a:latin typeface="+mj-lt"/>
                        <a:cs typeface="Arial" pitchFamily="34" charset="0"/>
                      </a:endParaRPr>
                    </a:p>
                    <a:p>
                      <a:pPr marL="90805">
                        <a:spcBef>
                          <a:spcPts val="355"/>
                        </a:spcBef>
                        <a:spcAft>
                          <a:spcPts val="0"/>
                        </a:spcAft>
                      </a:pPr>
                      <a:r>
                        <a:rPr lang="ro-RO" sz="1200" baseline="0" dirty="0">
                          <a:latin typeface="+mj-lt"/>
                          <a:cs typeface="Arial" pitchFamily="34" charset="0"/>
                        </a:rPr>
                        <a:t>AIDS</a:t>
                      </a:r>
                      <a:endParaRPr lang="ro-RO" sz="1200" dirty="0">
                        <a:latin typeface="+mj-lt"/>
                        <a:cs typeface="Arial" pitchFamily="34" charset="0"/>
                      </a:endParaRPr>
                    </a:p>
                  </a:txBody>
                  <a:tcPr marL="0" marR="0" marT="0" marB="0"/>
                </a:tc>
                <a:tc>
                  <a:txBody>
                    <a:bodyPr/>
                    <a:lstStyle/>
                    <a:p>
                      <a:pPr marL="90805">
                        <a:spcBef>
                          <a:spcPts val="355"/>
                        </a:spcBef>
                        <a:spcAft>
                          <a:spcPts val="0"/>
                        </a:spcAft>
                      </a:pPr>
                      <a:endParaRPr lang="en-US" sz="1200" dirty="0">
                        <a:latin typeface="+mj-lt"/>
                        <a:cs typeface="Arial" pitchFamily="34" charset="0"/>
                      </a:endParaRPr>
                    </a:p>
                    <a:p>
                      <a:pPr marL="90805">
                        <a:spcBef>
                          <a:spcPts val="355"/>
                        </a:spcBef>
                        <a:spcAft>
                          <a:spcPts val="0"/>
                        </a:spcAft>
                      </a:pPr>
                      <a:r>
                        <a:rPr lang="ro-RO" sz="1200" dirty="0">
                          <a:latin typeface="+mj-lt"/>
                          <a:cs typeface="Arial" pitchFamily="34" charset="0"/>
                        </a:rPr>
                        <a:t>EVALUATION</a:t>
                      </a:r>
                    </a:p>
                  </a:txBody>
                  <a:tcPr marL="0" marR="0" marT="0" marB="0"/>
                </a:tc>
                <a:tc>
                  <a:txBody>
                    <a:bodyPr/>
                    <a:lstStyle/>
                    <a:p>
                      <a:pPr marL="91440">
                        <a:spcBef>
                          <a:spcPts val="355"/>
                        </a:spcBef>
                        <a:spcAft>
                          <a:spcPts val="0"/>
                        </a:spcAft>
                      </a:pPr>
                      <a:endParaRPr lang="en-US" sz="1200" dirty="0">
                        <a:latin typeface="+mj-lt"/>
                      </a:endParaRPr>
                    </a:p>
                    <a:p>
                      <a:pPr marL="91440">
                        <a:spcBef>
                          <a:spcPts val="355"/>
                        </a:spcBef>
                        <a:spcAft>
                          <a:spcPts val="0"/>
                        </a:spcAft>
                      </a:pPr>
                      <a:r>
                        <a:rPr lang="en-US" sz="1200" dirty="0">
                          <a:latin typeface="+mj-lt"/>
                        </a:rPr>
                        <a:t>INCLUSION</a:t>
                      </a:r>
                      <a:endParaRPr lang="ro-RO" sz="1200" dirty="0">
                        <a:latin typeface="+mj-lt"/>
                        <a:cs typeface="Arial" pitchFamily="34" charset="0"/>
                      </a:endParaRPr>
                    </a:p>
                  </a:txBody>
                  <a:tcPr marL="0" marR="0" marT="0" marB="0"/>
                </a:tc>
                <a:extLst>
                  <a:ext uri="{0D108BD9-81ED-4DB2-BD59-A6C34878D82A}">
                    <a16:rowId xmlns:a16="http://schemas.microsoft.com/office/drawing/2014/main" val="2173909990"/>
                  </a:ext>
                </a:extLst>
              </a:tr>
              <a:tr h="396471">
                <a:tc>
                  <a:txBody>
                    <a:bodyPr/>
                    <a:lstStyle/>
                    <a:p>
                      <a:pPr marL="88265">
                        <a:lnSpc>
                          <a:spcPts val="1090"/>
                        </a:lnSpc>
                        <a:spcBef>
                          <a:spcPts val="205"/>
                        </a:spcBef>
                        <a:spcAft>
                          <a:spcPts val="0"/>
                        </a:spcAft>
                      </a:pPr>
                      <a:endParaRPr lang="en-US" sz="1200" dirty="0">
                        <a:solidFill>
                          <a:srgbClr val="002060"/>
                        </a:solidFill>
                        <a:latin typeface="+mj-lt"/>
                      </a:endParaRPr>
                    </a:p>
                    <a:p>
                      <a:pPr marL="88265">
                        <a:lnSpc>
                          <a:spcPts val="1090"/>
                        </a:lnSpc>
                        <a:spcBef>
                          <a:spcPts val="205"/>
                        </a:spcBef>
                        <a:spcAft>
                          <a:spcPts val="0"/>
                        </a:spcAft>
                      </a:pPr>
                      <a:r>
                        <a:rPr lang="en-US" sz="1200" dirty="0">
                          <a:solidFill>
                            <a:srgbClr val="002060"/>
                          </a:solidFill>
                          <a:latin typeface="+mj-lt"/>
                        </a:rPr>
                        <a:t>ENGAGE/</a:t>
                      </a:r>
                      <a:endParaRPr lang="ro-RO" sz="1200" dirty="0">
                        <a:solidFill>
                          <a:srgbClr val="002060"/>
                        </a:solidFill>
                        <a:latin typeface="+mj-lt"/>
                      </a:endParaRPr>
                    </a:p>
                    <a:p>
                      <a:pPr marL="88265">
                        <a:lnSpc>
                          <a:spcPts val="1090"/>
                        </a:lnSpc>
                        <a:spcBef>
                          <a:spcPts val="205"/>
                        </a:spcBef>
                        <a:spcAft>
                          <a:spcPts val="0"/>
                        </a:spcAft>
                      </a:pPr>
                      <a:r>
                        <a:rPr lang="en-US" sz="1200" dirty="0">
                          <a:solidFill>
                            <a:srgbClr val="002060"/>
                          </a:solidFill>
                          <a:latin typeface="+mj-lt"/>
                        </a:rPr>
                        <a:t>WARM-UP</a:t>
                      </a:r>
                      <a:endParaRPr lang="ro-RO" sz="12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88265">
                        <a:lnSpc>
                          <a:spcPts val="1090"/>
                        </a:lnSpc>
                        <a:spcBef>
                          <a:spcPts val="205"/>
                        </a:spcBef>
                        <a:spcAft>
                          <a:spcPts val="0"/>
                        </a:spcAft>
                      </a:pPr>
                      <a:endParaRPr lang="en-US" sz="1100" dirty="0">
                        <a:solidFill>
                          <a:srgbClr val="002060"/>
                        </a:solidFill>
                        <a:latin typeface="+mj-lt"/>
                        <a:cs typeface="Arial" pitchFamily="34" charset="0"/>
                      </a:endParaRPr>
                    </a:p>
                    <a:p>
                      <a:pPr marL="88265">
                        <a:lnSpc>
                          <a:spcPts val="1090"/>
                        </a:lnSpc>
                        <a:spcBef>
                          <a:spcPts val="205"/>
                        </a:spcBef>
                        <a:spcAft>
                          <a:spcPts val="0"/>
                        </a:spcAft>
                      </a:pPr>
                      <a:r>
                        <a:rPr lang="ro-RO" sz="1100" dirty="0">
                          <a:solidFill>
                            <a:srgbClr val="002060"/>
                          </a:solidFill>
                          <a:latin typeface="+mj-lt"/>
                          <a:cs typeface="Arial" pitchFamily="34" charset="0"/>
                        </a:rPr>
                        <a:t>2</a:t>
                      </a:r>
                    </a:p>
                  </a:txBody>
                  <a:tcPr marL="0" marR="0" marT="0" marB="0">
                    <a:solidFill>
                      <a:schemeClr val="bg1">
                        <a:lumMod val="85000"/>
                      </a:schemeClr>
                    </a:solidFill>
                  </a:tcPr>
                </a:tc>
                <a:tc>
                  <a:txBody>
                    <a:bodyPr/>
                    <a:lstStyle/>
                    <a:p>
                      <a:pPr marL="88900">
                        <a:lnSpc>
                          <a:spcPts val="1090"/>
                        </a:lnSpc>
                        <a:spcBef>
                          <a:spcPts val="205"/>
                        </a:spcBef>
                        <a:spcAft>
                          <a:spcPts val="0"/>
                        </a:spcAft>
                      </a:pPr>
                      <a:endParaRPr lang="en-US" sz="1100" dirty="0">
                        <a:solidFill>
                          <a:srgbClr val="002060"/>
                        </a:solidFill>
                        <a:latin typeface="+mj-lt"/>
                      </a:endParaRPr>
                    </a:p>
                    <a:p>
                      <a:pPr marL="88900">
                        <a:lnSpc>
                          <a:spcPts val="1090"/>
                        </a:lnSpc>
                        <a:spcBef>
                          <a:spcPts val="205"/>
                        </a:spcBef>
                        <a:spcAft>
                          <a:spcPts val="0"/>
                        </a:spcAft>
                      </a:pPr>
                      <a:r>
                        <a:rPr lang="en-US" sz="1100" dirty="0">
                          <a:solidFill>
                            <a:srgbClr val="002060"/>
                          </a:solidFill>
                          <a:latin typeface="+mj-lt"/>
                        </a:rPr>
                        <a:t>T  C</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89535">
                        <a:lnSpc>
                          <a:spcPts val="1090"/>
                        </a:lnSpc>
                        <a:spcBef>
                          <a:spcPts val="205"/>
                        </a:spcBef>
                        <a:spcAft>
                          <a:spcPts val="0"/>
                        </a:spcAft>
                      </a:pPr>
                      <a:endParaRPr lang="en-US" sz="1100" dirty="0">
                        <a:solidFill>
                          <a:srgbClr val="002060"/>
                        </a:solidFill>
                        <a:latin typeface="+mj-lt"/>
                        <a:cs typeface="Arial" pitchFamily="34" charset="0"/>
                      </a:endParaRPr>
                    </a:p>
                    <a:p>
                      <a:pPr marL="89535">
                        <a:lnSpc>
                          <a:spcPts val="1090"/>
                        </a:lnSpc>
                        <a:spcBef>
                          <a:spcPts val="205"/>
                        </a:spcBef>
                        <a:spcAft>
                          <a:spcPts val="0"/>
                        </a:spcAft>
                      </a:pPr>
                      <a:r>
                        <a:rPr lang="en-US" sz="1100" dirty="0">
                          <a:solidFill>
                            <a:srgbClr val="002060"/>
                          </a:solidFill>
                          <a:latin typeface="+mj-lt"/>
                          <a:cs typeface="Arial" pitchFamily="34" charset="0"/>
                        </a:rPr>
                        <a:t>Greetings, T</a:t>
                      </a:r>
                      <a:r>
                        <a:rPr lang="ro-RO" sz="1100" dirty="0">
                          <a:solidFill>
                            <a:srgbClr val="002060"/>
                          </a:solidFill>
                          <a:latin typeface="+mj-lt"/>
                          <a:cs typeface="Arial" pitchFamily="34" charset="0"/>
                        </a:rPr>
                        <a:t>  cheks</a:t>
                      </a:r>
                      <a:r>
                        <a:rPr lang="ro-RO" sz="1100" baseline="0" dirty="0">
                          <a:solidFill>
                            <a:srgbClr val="002060"/>
                          </a:solidFill>
                          <a:latin typeface="+mj-lt"/>
                          <a:cs typeface="Arial" pitchFamily="34" charset="0"/>
                        </a:rPr>
                        <a:t> attendance</a:t>
                      </a:r>
                      <a:r>
                        <a:rPr lang="en-US" sz="1100" baseline="0" dirty="0">
                          <a:solidFill>
                            <a:srgbClr val="002060"/>
                          </a:solidFill>
                          <a:latin typeface="+mj-lt"/>
                          <a:cs typeface="Arial" pitchFamily="34" charset="0"/>
                        </a:rPr>
                        <a:t>.</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170">
                        <a:lnSpc>
                          <a:spcPts val="1090"/>
                        </a:lnSpc>
                        <a:spcBef>
                          <a:spcPts val="205"/>
                        </a:spcBef>
                        <a:spcAft>
                          <a:spcPts val="0"/>
                        </a:spcAft>
                      </a:pPr>
                      <a:endParaRPr lang="en-US" sz="1100" dirty="0">
                        <a:solidFill>
                          <a:srgbClr val="002060"/>
                        </a:solidFill>
                        <a:latin typeface="+mj-lt"/>
                        <a:cs typeface="Arial" pitchFamily="34" charset="0"/>
                      </a:endParaRPr>
                    </a:p>
                    <a:p>
                      <a:pPr marL="90170">
                        <a:lnSpc>
                          <a:spcPts val="1090"/>
                        </a:lnSpc>
                        <a:spcBef>
                          <a:spcPts val="205"/>
                        </a:spcBef>
                        <a:spcAft>
                          <a:spcPts val="0"/>
                        </a:spcAft>
                      </a:pPr>
                      <a:r>
                        <a:rPr lang="ro-RO" sz="1100" dirty="0">
                          <a:solidFill>
                            <a:srgbClr val="002060"/>
                          </a:solidFill>
                          <a:latin typeface="+mj-lt"/>
                          <a:cs typeface="Arial" pitchFamily="34" charset="0"/>
                        </a:rPr>
                        <a:t>SS answer</a:t>
                      </a:r>
                      <a:r>
                        <a:rPr lang="ro-RO" sz="1100" baseline="0" dirty="0">
                          <a:solidFill>
                            <a:srgbClr val="002060"/>
                          </a:solidFill>
                          <a:latin typeface="+mj-lt"/>
                          <a:cs typeface="Arial" pitchFamily="34" charset="0"/>
                        </a:rPr>
                        <a:t> </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805">
                        <a:lnSpc>
                          <a:spcPts val="1090"/>
                        </a:lnSpc>
                        <a:spcBef>
                          <a:spcPts val="20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805">
                        <a:lnSpc>
                          <a:spcPts val="1090"/>
                        </a:lnSpc>
                        <a:spcBef>
                          <a:spcPts val="20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1440">
                        <a:lnSpc>
                          <a:spcPts val="1090"/>
                        </a:lnSpc>
                        <a:spcBef>
                          <a:spcPts val="20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extLst>
                  <a:ext uri="{0D108BD9-81ED-4DB2-BD59-A6C34878D82A}">
                    <a16:rowId xmlns:a16="http://schemas.microsoft.com/office/drawing/2014/main" val="2976335767"/>
                  </a:ext>
                </a:extLst>
              </a:tr>
              <a:tr h="895234">
                <a:tc>
                  <a:txBody>
                    <a:bodyPr/>
                    <a:lstStyle/>
                    <a:p>
                      <a:pPr marL="88265">
                        <a:lnSpc>
                          <a:spcPts val="1090"/>
                        </a:lnSpc>
                        <a:spcBef>
                          <a:spcPts val="355"/>
                        </a:spcBef>
                        <a:spcAft>
                          <a:spcPts val="0"/>
                        </a:spcAft>
                      </a:pPr>
                      <a:endParaRPr lang="en-US" sz="1200" dirty="0">
                        <a:solidFill>
                          <a:srgbClr val="002060"/>
                        </a:solidFill>
                        <a:latin typeface="+mj-lt"/>
                        <a:cs typeface="Arial" pitchFamily="34" charset="0"/>
                      </a:endParaRPr>
                    </a:p>
                    <a:p>
                      <a:pPr marL="88265">
                        <a:lnSpc>
                          <a:spcPts val="1090"/>
                        </a:lnSpc>
                        <a:spcBef>
                          <a:spcPts val="355"/>
                        </a:spcBef>
                        <a:spcAft>
                          <a:spcPts val="0"/>
                        </a:spcAft>
                      </a:pPr>
                      <a:r>
                        <a:rPr lang="en-US" sz="1200" dirty="0">
                          <a:solidFill>
                            <a:srgbClr val="002060"/>
                          </a:solidFill>
                          <a:latin typeface="+mj-lt"/>
                          <a:cs typeface="Arial" pitchFamily="34" charset="0"/>
                        </a:rPr>
                        <a:t>INTRO</a:t>
                      </a:r>
                      <a:endParaRPr lang="ro-RO" sz="12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88265">
                        <a:lnSpc>
                          <a:spcPts val="1090"/>
                        </a:lnSpc>
                        <a:spcBef>
                          <a:spcPts val="355"/>
                        </a:spcBef>
                        <a:spcAft>
                          <a:spcPts val="0"/>
                        </a:spcAft>
                      </a:pPr>
                      <a:endParaRPr lang="en-US" sz="1100" dirty="0">
                        <a:solidFill>
                          <a:srgbClr val="002060"/>
                        </a:solidFill>
                        <a:latin typeface="+mj-lt"/>
                        <a:cs typeface="Arial" pitchFamily="34" charset="0"/>
                      </a:endParaRPr>
                    </a:p>
                    <a:p>
                      <a:pPr marL="88265">
                        <a:lnSpc>
                          <a:spcPts val="1090"/>
                        </a:lnSpc>
                        <a:spcBef>
                          <a:spcPts val="355"/>
                        </a:spcBef>
                        <a:spcAft>
                          <a:spcPts val="0"/>
                        </a:spcAft>
                      </a:pPr>
                      <a:r>
                        <a:rPr lang="ro-RO" sz="1100" dirty="0">
                          <a:solidFill>
                            <a:srgbClr val="002060"/>
                          </a:solidFill>
                          <a:latin typeface="+mj-lt"/>
                          <a:cs typeface="Arial" pitchFamily="34" charset="0"/>
                        </a:rPr>
                        <a:t>5</a:t>
                      </a:r>
                    </a:p>
                  </a:txBody>
                  <a:tcPr marL="0" marR="0" marT="0" marB="0">
                    <a:solidFill>
                      <a:schemeClr val="accent2">
                        <a:lumMod val="20000"/>
                        <a:lumOff val="80000"/>
                      </a:schemeClr>
                    </a:solidFill>
                  </a:tcPr>
                </a:tc>
                <a:tc>
                  <a:txBody>
                    <a:bodyPr/>
                    <a:lstStyle/>
                    <a:p>
                      <a:pPr marL="88900">
                        <a:lnSpc>
                          <a:spcPts val="1090"/>
                        </a:lnSpc>
                        <a:spcBef>
                          <a:spcPts val="355"/>
                        </a:spcBef>
                        <a:spcAft>
                          <a:spcPts val="0"/>
                        </a:spcAft>
                      </a:pPr>
                      <a:endParaRPr lang="en-US" sz="1100" dirty="0">
                        <a:solidFill>
                          <a:srgbClr val="002060"/>
                        </a:solidFill>
                        <a:latin typeface="+mj-lt"/>
                      </a:endParaRPr>
                    </a:p>
                    <a:p>
                      <a:pPr marL="88900">
                        <a:lnSpc>
                          <a:spcPts val="1090"/>
                        </a:lnSpc>
                        <a:spcBef>
                          <a:spcPts val="355"/>
                        </a:spcBef>
                        <a:spcAft>
                          <a:spcPts val="0"/>
                        </a:spcAft>
                      </a:pPr>
                      <a:r>
                        <a:rPr lang="en-US" sz="1100" dirty="0">
                          <a:solidFill>
                            <a:srgbClr val="002060"/>
                          </a:solidFill>
                          <a:latin typeface="+mj-lt"/>
                        </a:rPr>
                        <a:t>T  C</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89535">
                        <a:lnSpc>
                          <a:spcPts val="1090"/>
                        </a:lnSpc>
                        <a:spcBef>
                          <a:spcPts val="355"/>
                        </a:spcBef>
                        <a:spcAft>
                          <a:spcPts val="0"/>
                        </a:spcAft>
                      </a:pPr>
                      <a:endParaRPr lang="en-US" sz="1100" dirty="0">
                        <a:solidFill>
                          <a:srgbClr val="002060"/>
                        </a:solidFill>
                        <a:latin typeface="+mj-lt"/>
                        <a:cs typeface="Arial" pitchFamily="34" charset="0"/>
                      </a:endParaRPr>
                    </a:p>
                    <a:p>
                      <a:pPr marL="89535">
                        <a:lnSpc>
                          <a:spcPts val="1090"/>
                        </a:lnSpc>
                        <a:spcBef>
                          <a:spcPts val="355"/>
                        </a:spcBef>
                        <a:spcAft>
                          <a:spcPts val="0"/>
                        </a:spcAft>
                      </a:pPr>
                      <a:r>
                        <a:rPr lang="en-US" sz="1100" dirty="0">
                          <a:solidFill>
                            <a:srgbClr val="002060"/>
                          </a:solidFill>
                          <a:latin typeface="+mj-lt"/>
                          <a:cs typeface="Arial" pitchFamily="34" charset="0"/>
                        </a:rPr>
                        <a:t>T</a:t>
                      </a:r>
                      <a:r>
                        <a:rPr lang="ro-RO" sz="1100" baseline="0" dirty="0">
                          <a:solidFill>
                            <a:srgbClr val="002060"/>
                          </a:solidFill>
                          <a:latin typeface="+mj-lt"/>
                          <a:cs typeface="Arial" pitchFamily="34" charset="0"/>
                        </a:rPr>
                        <a:t> </a:t>
                      </a:r>
                      <a:r>
                        <a:rPr lang="en-US" sz="1100" baseline="0" dirty="0">
                          <a:solidFill>
                            <a:srgbClr val="002060"/>
                          </a:solidFill>
                          <a:latin typeface="+mj-lt"/>
                          <a:cs typeface="Arial" pitchFamily="34" charset="0"/>
                        </a:rPr>
                        <a:t>writes the title, then </a:t>
                      </a:r>
                      <a:r>
                        <a:rPr lang="ro-RO" sz="1100" baseline="0" dirty="0">
                          <a:solidFill>
                            <a:srgbClr val="002060"/>
                          </a:solidFill>
                          <a:latin typeface="+mj-lt"/>
                          <a:cs typeface="Arial" pitchFamily="34" charset="0"/>
                        </a:rPr>
                        <a:t>shows the student a picture of </a:t>
                      </a:r>
                      <a:r>
                        <a:rPr lang="en-US" sz="1100" baseline="0" dirty="0">
                          <a:solidFill>
                            <a:srgbClr val="002060"/>
                          </a:solidFill>
                          <a:latin typeface="+mj-lt"/>
                          <a:cs typeface="Arial" pitchFamily="34" charset="0"/>
                        </a:rPr>
                        <a:t>Icarus and asks them about the legend, as a dream becoming reality.</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0170">
                        <a:lnSpc>
                          <a:spcPts val="1090"/>
                        </a:lnSpc>
                        <a:spcBef>
                          <a:spcPts val="355"/>
                        </a:spcBef>
                        <a:spcAft>
                          <a:spcPts val="0"/>
                        </a:spcAft>
                      </a:pPr>
                      <a:endParaRPr lang="en-US" sz="1100" dirty="0">
                        <a:solidFill>
                          <a:srgbClr val="002060"/>
                        </a:solidFill>
                        <a:latin typeface="+mj-lt"/>
                        <a:cs typeface="Arial" pitchFamily="34" charset="0"/>
                      </a:endParaRPr>
                    </a:p>
                    <a:p>
                      <a:pPr marL="90170">
                        <a:lnSpc>
                          <a:spcPts val="1090"/>
                        </a:lnSpc>
                        <a:spcBef>
                          <a:spcPts val="355"/>
                        </a:spcBef>
                        <a:spcAft>
                          <a:spcPts val="0"/>
                        </a:spcAft>
                      </a:pPr>
                      <a:r>
                        <a:rPr lang="en-US" sz="1100" dirty="0">
                          <a:solidFill>
                            <a:srgbClr val="002060"/>
                          </a:solidFill>
                          <a:latin typeface="+mj-lt"/>
                          <a:cs typeface="Arial" pitchFamily="34" charset="0"/>
                        </a:rPr>
                        <a:t>SS</a:t>
                      </a:r>
                      <a:r>
                        <a:rPr lang="ro-RO" sz="1100" dirty="0">
                          <a:solidFill>
                            <a:srgbClr val="002060"/>
                          </a:solidFill>
                          <a:latin typeface="+mj-lt"/>
                          <a:cs typeface="Arial" pitchFamily="34" charset="0"/>
                        </a:rPr>
                        <a:t> identify</a:t>
                      </a:r>
                      <a:r>
                        <a:rPr lang="ro-RO" sz="1100" baseline="0" dirty="0">
                          <a:solidFill>
                            <a:srgbClr val="002060"/>
                          </a:solidFill>
                          <a:latin typeface="+mj-lt"/>
                          <a:cs typeface="Arial" pitchFamily="34" charset="0"/>
                        </a:rPr>
                        <a:t> </a:t>
                      </a:r>
                      <a:r>
                        <a:rPr lang="en-US" sz="1100" baseline="0" dirty="0">
                          <a:solidFill>
                            <a:srgbClr val="002060"/>
                          </a:solidFill>
                          <a:latin typeface="+mj-lt"/>
                          <a:cs typeface="Arial" pitchFamily="34" charset="0"/>
                        </a:rPr>
                        <a:t>the legend and answer</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0805">
                        <a:lnSpc>
                          <a:spcPts val="1090"/>
                        </a:lnSpc>
                        <a:spcBef>
                          <a:spcPts val="355"/>
                        </a:spcBef>
                        <a:spcAft>
                          <a:spcPts val="0"/>
                        </a:spcAft>
                      </a:pPr>
                      <a:endParaRPr lang="en-US" sz="1100" dirty="0">
                        <a:solidFill>
                          <a:srgbClr val="002060"/>
                        </a:solidFill>
                        <a:latin typeface="+mj-lt"/>
                        <a:cs typeface="Arial" pitchFamily="34" charset="0"/>
                      </a:endParaRPr>
                    </a:p>
                    <a:p>
                      <a:pPr marL="90805">
                        <a:lnSpc>
                          <a:spcPts val="1090"/>
                        </a:lnSpc>
                        <a:spcBef>
                          <a:spcPts val="355"/>
                        </a:spcBef>
                        <a:spcAft>
                          <a:spcPts val="0"/>
                        </a:spcAft>
                      </a:pPr>
                      <a:r>
                        <a:rPr lang="en-US" sz="1100" dirty="0">
                          <a:solidFill>
                            <a:srgbClr val="002060"/>
                          </a:solidFill>
                          <a:latin typeface="+mj-lt"/>
                          <a:cs typeface="Arial" pitchFamily="34" charset="0"/>
                        </a:rPr>
                        <a:t>Projector</a:t>
                      </a:r>
                    </a:p>
                    <a:p>
                      <a:pPr marL="90805">
                        <a:lnSpc>
                          <a:spcPts val="1090"/>
                        </a:lnSpc>
                        <a:spcBef>
                          <a:spcPts val="355"/>
                        </a:spcBef>
                        <a:spcAft>
                          <a:spcPts val="0"/>
                        </a:spcAft>
                      </a:pPr>
                      <a:r>
                        <a:rPr lang="en-US" sz="1100" dirty="0">
                          <a:solidFill>
                            <a:srgbClr val="002060"/>
                          </a:solidFill>
                          <a:latin typeface="+mj-lt"/>
                          <a:cs typeface="Arial" pitchFamily="34" charset="0"/>
                        </a:rPr>
                        <a:t>Laptop</a:t>
                      </a:r>
                    </a:p>
                    <a:p>
                      <a:pPr marL="90805">
                        <a:lnSpc>
                          <a:spcPts val="1090"/>
                        </a:lnSpc>
                        <a:spcBef>
                          <a:spcPts val="355"/>
                        </a:spcBef>
                        <a:spcAft>
                          <a:spcPts val="0"/>
                        </a:spcAft>
                      </a:pPr>
                      <a:r>
                        <a:rPr lang="en-US" sz="1100" dirty="0">
                          <a:solidFill>
                            <a:srgbClr val="002060"/>
                          </a:solidFill>
                          <a:latin typeface="+mj-lt"/>
                          <a:cs typeface="Arial" pitchFamily="34" charset="0"/>
                        </a:rPr>
                        <a:t>Internet</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0805">
                        <a:lnSpc>
                          <a:spcPts val="1090"/>
                        </a:lnSpc>
                        <a:spcBef>
                          <a:spcPts val="355"/>
                        </a:spcBef>
                        <a:spcAft>
                          <a:spcPts val="0"/>
                        </a:spcAft>
                      </a:pPr>
                      <a:endParaRPr lang="en-US" sz="1100" dirty="0">
                        <a:solidFill>
                          <a:srgbClr val="002060"/>
                        </a:solidFill>
                        <a:latin typeface="+mj-lt"/>
                        <a:cs typeface="Arial" pitchFamily="34" charset="0"/>
                      </a:endParaRPr>
                    </a:p>
                    <a:p>
                      <a:pPr marL="90805">
                        <a:lnSpc>
                          <a:spcPts val="1090"/>
                        </a:lnSpc>
                        <a:spcBef>
                          <a:spcPts val="355"/>
                        </a:spcBef>
                        <a:spcAft>
                          <a:spcPts val="0"/>
                        </a:spcAft>
                      </a:pPr>
                      <a:r>
                        <a:rPr lang="ro-RO" sz="1100" dirty="0">
                          <a:solidFill>
                            <a:srgbClr val="002060"/>
                          </a:solidFill>
                          <a:latin typeface="+mj-lt"/>
                          <a:cs typeface="Arial" pitchFamily="34" charset="0"/>
                        </a:rPr>
                        <a:t>Observation</a:t>
                      </a:r>
                      <a:endParaRPr lang="en-US" sz="1100" dirty="0">
                        <a:solidFill>
                          <a:srgbClr val="002060"/>
                        </a:solidFill>
                        <a:latin typeface="+mj-lt"/>
                        <a:cs typeface="Arial" pitchFamily="34" charset="0"/>
                      </a:endParaRPr>
                    </a:p>
                    <a:p>
                      <a:pPr marL="90805">
                        <a:lnSpc>
                          <a:spcPts val="1090"/>
                        </a:lnSpc>
                        <a:spcBef>
                          <a:spcPts val="355"/>
                        </a:spcBef>
                        <a:spcAft>
                          <a:spcPts val="0"/>
                        </a:spcAft>
                      </a:pP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1440">
                        <a:lnSpc>
                          <a:spcPts val="1090"/>
                        </a:lnSpc>
                        <a:spcBef>
                          <a:spcPts val="355"/>
                        </a:spcBef>
                        <a:spcAft>
                          <a:spcPts val="0"/>
                        </a:spcAft>
                      </a:pPr>
                      <a:endParaRPr lang="en-US" sz="1100" dirty="0">
                        <a:solidFill>
                          <a:srgbClr val="002060"/>
                        </a:solidFill>
                        <a:latin typeface="+mj-lt"/>
                        <a:cs typeface="Arial" pitchFamily="34" charset="0"/>
                      </a:endParaRPr>
                    </a:p>
                    <a:p>
                      <a:pPr marL="91440">
                        <a:lnSpc>
                          <a:spcPts val="1090"/>
                        </a:lnSpc>
                        <a:spcBef>
                          <a:spcPts val="355"/>
                        </a:spcBef>
                        <a:spcAft>
                          <a:spcPts val="0"/>
                        </a:spcAft>
                      </a:pPr>
                      <a:r>
                        <a:rPr lang="ro-RO" sz="1100" dirty="0">
                          <a:solidFill>
                            <a:srgbClr val="002060"/>
                          </a:solidFill>
                          <a:latin typeface="+mj-lt"/>
                          <a:cs typeface="Arial" pitchFamily="34" charset="0"/>
                        </a:rPr>
                        <a:t>S</a:t>
                      </a:r>
                      <a:r>
                        <a:rPr lang="ro-RO" sz="1100" baseline="0" dirty="0">
                          <a:solidFill>
                            <a:srgbClr val="002060"/>
                          </a:solidFill>
                          <a:latin typeface="+mj-lt"/>
                          <a:cs typeface="Arial" pitchFamily="34" charset="0"/>
                        </a:rPr>
                        <a:t> i</a:t>
                      </a:r>
                      <a:r>
                        <a:rPr lang="en-US" sz="1100" baseline="0" dirty="0">
                          <a:solidFill>
                            <a:srgbClr val="002060"/>
                          </a:solidFill>
                          <a:latin typeface="+mj-lt"/>
                          <a:cs typeface="Arial" pitchFamily="34" charset="0"/>
                        </a:rPr>
                        <a:t>s helped to identify the legend, writes 5 words</a:t>
                      </a:r>
                      <a:r>
                        <a:rPr lang="ro-RO" sz="1100" baseline="0" dirty="0">
                          <a:solidFill>
                            <a:srgbClr val="002060"/>
                          </a:solidFill>
                          <a:latin typeface="+mj-lt"/>
                          <a:cs typeface="Arial" pitchFamily="34" charset="0"/>
                        </a:rPr>
                        <a:t> in </a:t>
                      </a:r>
                      <a:r>
                        <a:rPr lang="en-US" sz="1100" baseline="0" dirty="0">
                          <a:solidFill>
                            <a:srgbClr val="002060"/>
                          </a:solidFill>
                          <a:latin typeface="+mj-lt"/>
                          <a:cs typeface="Arial" pitchFamily="34" charset="0"/>
                        </a:rPr>
                        <a:t>R</a:t>
                      </a:r>
                      <a:r>
                        <a:rPr lang="ro-RO" sz="1100" baseline="0" dirty="0">
                          <a:solidFill>
                            <a:srgbClr val="002060"/>
                          </a:solidFill>
                          <a:latin typeface="+mj-lt"/>
                          <a:cs typeface="Arial" pitchFamily="34" charset="0"/>
                        </a:rPr>
                        <a:t>omanian and translates </a:t>
                      </a:r>
                      <a:r>
                        <a:rPr lang="en-US" sz="1100" baseline="0" dirty="0">
                          <a:solidFill>
                            <a:srgbClr val="002060"/>
                          </a:solidFill>
                          <a:latin typeface="+mj-lt"/>
                          <a:cs typeface="Arial" pitchFamily="34" charset="0"/>
                        </a:rPr>
                        <a:t>them </a:t>
                      </a:r>
                    </a:p>
                    <a:p>
                      <a:pPr marL="91440">
                        <a:lnSpc>
                          <a:spcPts val="1090"/>
                        </a:lnSpc>
                        <a:spcBef>
                          <a:spcPts val="355"/>
                        </a:spcBef>
                        <a:spcAft>
                          <a:spcPts val="0"/>
                        </a:spcAft>
                      </a:pPr>
                      <a:r>
                        <a:rPr lang="ro-RO" sz="1100" baseline="0" dirty="0">
                          <a:solidFill>
                            <a:srgbClr val="002060"/>
                          </a:solidFill>
                          <a:latin typeface="+mj-lt"/>
                          <a:cs typeface="Arial" pitchFamily="34" charset="0"/>
                        </a:rPr>
                        <a:t>in </a:t>
                      </a:r>
                      <a:r>
                        <a:rPr lang="en-US" sz="1100" baseline="0" dirty="0">
                          <a:solidFill>
                            <a:srgbClr val="002060"/>
                          </a:solidFill>
                          <a:latin typeface="+mj-lt"/>
                          <a:cs typeface="Arial" pitchFamily="34" charset="0"/>
                        </a:rPr>
                        <a:t>E</a:t>
                      </a:r>
                      <a:r>
                        <a:rPr lang="ro-RO" sz="1100" baseline="0" dirty="0">
                          <a:solidFill>
                            <a:srgbClr val="002060"/>
                          </a:solidFill>
                          <a:latin typeface="+mj-lt"/>
                          <a:cs typeface="Arial" pitchFamily="34" charset="0"/>
                        </a:rPr>
                        <a:t>nglish</a:t>
                      </a:r>
                      <a:endParaRPr lang="en-US" sz="1100" dirty="0">
                        <a:solidFill>
                          <a:srgbClr val="002060"/>
                        </a:solidFill>
                        <a:latin typeface="+mj-lt"/>
                        <a:cs typeface="Arial" pitchFamily="34" charset="0"/>
                      </a:endParaRPr>
                    </a:p>
                  </a:txBody>
                  <a:tcPr marL="0" marR="0" marT="0" marB="0">
                    <a:solidFill>
                      <a:schemeClr val="accent2">
                        <a:lumMod val="20000"/>
                        <a:lumOff val="80000"/>
                      </a:schemeClr>
                    </a:solidFill>
                  </a:tcPr>
                </a:tc>
                <a:extLst>
                  <a:ext uri="{0D108BD9-81ED-4DB2-BD59-A6C34878D82A}">
                    <a16:rowId xmlns:a16="http://schemas.microsoft.com/office/drawing/2014/main" val="392847438"/>
                  </a:ext>
                </a:extLst>
              </a:tr>
              <a:tr h="937864">
                <a:tc>
                  <a:txBody>
                    <a:bodyPr/>
                    <a:lstStyle/>
                    <a:p>
                      <a:pPr marL="88265">
                        <a:lnSpc>
                          <a:spcPts val="1090"/>
                        </a:lnSpc>
                        <a:spcBef>
                          <a:spcPts val="5"/>
                        </a:spcBef>
                        <a:spcAft>
                          <a:spcPts val="0"/>
                        </a:spcAft>
                      </a:pPr>
                      <a:endParaRPr lang="en-US" sz="1200" dirty="0">
                        <a:solidFill>
                          <a:srgbClr val="002060"/>
                        </a:solidFill>
                        <a:latin typeface="+mj-lt"/>
                        <a:cs typeface="Arial" pitchFamily="34" charset="0"/>
                      </a:endParaRPr>
                    </a:p>
                    <a:p>
                      <a:pPr marL="88265">
                        <a:lnSpc>
                          <a:spcPts val="1090"/>
                        </a:lnSpc>
                        <a:spcBef>
                          <a:spcPts val="5"/>
                        </a:spcBef>
                        <a:spcAft>
                          <a:spcPts val="0"/>
                        </a:spcAft>
                      </a:pPr>
                      <a:r>
                        <a:rPr lang="en-US" sz="1200" dirty="0">
                          <a:solidFill>
                            <a:srgbClr val="002060"/>
                          </a:solidFill>
                          <a:latin typeface="+mj-lt"/>
                          <a:cs typeface="Arial" pitchFamily="34" charset="0"/>
                        </a:rPr>
                        <a:t>TASK/ READING AND SUMMERY</a:t>
                      </a:r>
                      <a:endParaRPr lang="ro-RO" sz="12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a:spcAft>
                          <a:spcPts val="0"/>
                        </a:spcAft>
                      </a:pPr>
                      <a:r>
                        <a:rPr lang="en-US" sz="1100" dirty="0">
                          <a:solidFill>
                            <a:srgbClr val="002060"/>
                          </a:solidFill>
                          <a:latin typeface="+mj-lt"/>
                          <a:cs typeface="Arial" pitchFamily="34" charset="0"/>
                        </a:rPr>
                        <a:t>  </a:t>
                      </a:r>
                    </a:p>
                    <a:p>
                      <a:pPr>
                        <a:spcAft>
                          <a:spcPts val="0"/>
                        </a:spcAft>
                      </a:pPr>
                      <a:r>
                        <a:rPr lang="en-US" sz="1100" dirty="0">
                          <a:solidFill>
                            <a:srgbClr val="002060"/>
                          </a:solidFill>
                          <a:latin typeface="+mj-lt"/>
                          <a:cs typeface="Arial" pitchFamily="34" charset="0"/>
                        </a:rPr>
                        <a:t>  12</a:t>
                      </a:r>
                    </a:p>
                  </a:txBody>
                  <a:tcPr marL="0" marR="0" marT="0" marB="0">
                    <a:solidFill>
                      <a:schemeClr val="bg1">
                        <a:lumMod val="85000"/>
                      </a:schemeClr>
                    </a:solidFill>
                  </a:tcPr>
                </a:tc>
                <a:tc>
                  <a:txBody>
                    <a:bodyPr/>
                    <a:lstStyle/>
                    <a:p>
                      <a:pPr marL="88900">
                        <a:lnSpc>
                          <a:spcPts val="1090"/>
                        </a:lnSpc>
                        <a:spcBef>
                          <a:spcPts val="5"/>
                        </a:spcBef>
                        <a:spcAft>
                          <a:spcPts val="0"/>
                        </a:spcAft>
                      </a:pPr>
                      <a:endParaRPr lang="en-US" sz="1100" dirty="0">
                        <a:solidFill>
                          <a:srgbClr val="002060"/>
                        </a:solidFill>
                        <a:latin typeface="+mj-lt"/>
                      </a:endParaRPr>
                    </a:p>
                    <a:p>
                      <a:pPr marL="88900">
                        <a:lnSpc>
                          <a:spcPts val="1090"/>
                        </a:lnSpc>
                        <a:spcBef>
                          <a:spcPts val="5"/>
                        </a:spcBef>
                        <a:spcAft>
                          <a:spcPts val="0"/>
                        </a:spcAft>
                      </a:pPr>
                      <a:r>
                        <a:rPr lang="en-US" sz="1100" dirty="0">
                          <a:solidFill>
                            <a:srgbClr val="002060"/>
                          </a:solidFill>
                          <a:latin typeface="+mj-lt"/>
                        </a:rPr>
                        <a:t>S </a:t>
                      </a:r>
                      <a:r>
                        <a:rPr lang="en-US" sz="1100" dirty="0" err="1">
                          <a:solidFill>
                            <a:srgbClr val="002060"/>
                          </a:solidFill>
                          <a:latin typeface="+mj-lt"/>
                        </a:rPr>
                        <a:t>S</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89535" marR="0" indent="0" algn="l" defTabSz="914400" rtl="0" eaLnBrk="1" fontAlgn="auto" latinLnBrk="0" hangingPunct="1">
                        <a:lnSpc>
                          <a:spcPts val="1090"/>
                        </a:lnSpc>
                        <a:spcBef>
                          <a:spcPts val="5"/>
                        </a:spcBef>
                        <a:spcAft>
                          <a:spcPts val="0"/>
                        </a:spcAft>
                        <a:buClrTx/>
                        <a:buSzTx/>
                        <a:buFontTx/>
                        <a:buNone/>
                        <a:tabLst/>
                        <a:defRPr/>
                      </a:pPr>
                      <a:r>
                        <a:rPr lang="ro-RO" sz="1100" dirty="0">
                          <a:solidFill>
                            <a:srgbClr val="002060"/>
                          </a:solidFill>
                          <a:latin typeface="+mj-lt"/>
                          <a:cs typeface="Arial" pitchFamily="34" charset="0"/>
                        </a:rPr>
                        <a:t>T</a:t>
                      </a:r>
                      <a:r>
                        <a:rPr lang="ro-RO" sz="1100" baseline="0" dirty="0">
                          <a:solidFill>
                            <a:srgbClr val="002060"/>
                          </a:solidFill>
                          <a:latin typeface="+mj-lt"/>
                          <a:cs typeface="Arial" pitchFamily="34" charset="0"/>
                        </a:rPr>
                        <a:t>  </a:t>
                      </a:r>
                      <a:r>
                        <a:rPr lang="en-US" sz="1100" baseline="0" dirty="0">
                          <a:solidFill>
                            <a:srgbClr val="002060"/>
                          </a:solidFill>
                          <a:latin typeface="+mj-lt"/>
                          <a:cs typeface="Arial" pitchFamily="34" charset="0"/>
                        </a:rPr>
                        <a:t>groups Ss IN 5 groups, gives them cards with the name of an inventor and asks them to look up info. about them, then write about their findings in past simple (T gives an example and acts as facilitator).</a:t>
                      </a:r>
                    </a:p>
                    <a:p>
                      <a:pPr marL="89535" marR="0" indent="0" algn="l" defTabSz="914400" rtl="0" eaLnBrk="1" fontAlgn="auto" latinLnBrk="0" hangingPunct="1">
                        <a:lnSpc>
                          <a:spcPts val="1090"/>
                        </a:lnSpc>
                        <a:spcBef>
                          <a:spcPts val="5"/>
                        </a:spcBef>
                        <a:spcAft>
                          <a:spcPts val="0"/>
                        </a:spcAft>
                        <a:buClrTx/>
                        <a:buSzTx/>
                        <a:buFontTx/>
                        <a:buNone/>
                        <a:tabLst/>
                        <a:defRPr/>
                      </a:pPr>
                      <a:r>
                        <a:rPr lang="en-US" sz="1100" baseline="0" dirty="0">
                          <a:solidFill>
                            <a:srgbClr val="002060"/>
                          </a:solidFill>
                          <a:latin typeface="+mj-lt"/>
                          <a:cs typeface="Arial" pitchFamily="34" charset="0"/>
                        </a:rPr>
                        <a:t>T explains new words related to flying. </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170" marR="0" indent="0" algn="l" defTabSz="914400" rtl="0" eaLnBrk="1" fontAlgn="auto" latinLnBrk="0" hangingPunct="1">
                        <a:lnSpc>
                          <a:spcPts val="1090"/>
                        </a:lnSpc>
                        <a:spcBef>
                          <a:spcPts val="5"/>
                        </a:spcBef>
                        <a:spcAft>
                          <a:spcPts val="0"/>
                        </a:spcAft>
                        <a:buClrTx/>
                        <a:buSzTx/>
                        <a:buFontTx/>
                        <a:buNone/>
                        <a:tabLst/>
                        <a:defRPr/>
                      </a:pPr>
                      <a:endParaRPr lang="en-US" sz="1100" dirty="0">
                        <a:solidFill>
                          <a:srgbClr val="002060"/>
                        </a:solidFill>
                        <a:latin typeface="+mj-lt"/>
                        <a:cs typeface="Arial" pitchFamily="34" charset="0"/>
                      </a:endParaRPr>
                    </a:p>
                    <a:p>
                      <a:pPr marL="90170" marR="0" indent="0" algn="l" defTabSz="914400" rtl="0" eaLnBrk="1" fontAlgn="auto" latinLnBrk="0" hangingPunct="1">
                        <a:lnSpc>
                          <a:spcPts val="1090"/>
                        </a:lnSpc>
                        <a:spcBef>
                          <a:spcPts val="5"/>
                        </a:spcBef>
                        <a:spcAft>
                          <a:spcPts val="0"/>
                        </a:spcAft>
                        <a:buClrTx/>
                        <a:buSzTx/>
                        <a:buFontTx/>
                        <a:buNone/>
                        <a:tabLst/>
                        <a:defRPr/>
                      </a:pPr>
                      <a:r>
                        <a:rPr lang="en-US" sz="1100" dirty="0">
                          <a:solidFill>
                            <a:srgbClr val="002060"/>
                          </a:solidFill>
                          <a:latin typeface="+mj-lt"/>
                          <a:cs typeface="Arial" pitchFamily="34" charset="0"/>
                        </a:rPr>
                        <a:t>SS</a:t>
                      </a:r>
                      <a:r>
                        <a:rPr lang="ro-RO" sz="1100" dirty="0">
                          <a:solidFill>
                            <a:srgbClr val="002060"/>
                          </a:solidFill>
                          <a:latin typeface="+mj-lt"/>
                          <a:cs typeface="Arial" pitchFamily="34" charset="0"/>
                        </a:rPr>
                        <a:t> </a:t>
                      </a:r>
                      <a:r>
                        <a:rPr lang="en-US" sz="1100" dirty="0">
                          <a:solidFill>
                            <a:srgbClr val="002060"/>
                          </a:solidFill>
                          <a:latin typeface="+mj-lt"/>
                          <a:cs typeface="Arial" pitchFamily="34" charset="0"/>
                        </a:rPr>
                        <a:t>work together, search and select the relevant info.</a:t>
                      </a:r>
                    </a:p>
                    <a:p>
                      <a:pPr marL="90170" marR="0" indent="0" algn="l" defTabSz="914400" rtl="0" eaLnBrk="1" fontAlgn="auto" latinLnBrk="0" hangingPunct="1">
                        <a:lnSpc>
                          <a:spcPts val="1090"/>
                        </a:lnSpc>
                        <a:spcBef>
                          <a:spcPts val="5"/>
                        </a:spcBef>
                        <a:spcAft>
                          <a:spcPts val="0"/>
                        </a:spcAft>
                        <a:buClrTx/>
                        <a:buSzTx/>
                        <a:buFontTx/>
                        <a:buNone/>
                        <a:tabLst/>
                        <a:defRPr/>
                      </a:pPr>
                      <a:endParaRPr lang="en-US" sz="1100" dirty="0">
                        <a:solidFill>
                          <a:srgbClr val="002060"/>
                        </a:solidFill>
                        <a:latin typeface="+mj-lt"/>
                        <a:cs typeface="Arial" pitchFamily="34" charset="0"/>
                      </a:endParaRPr>
                    </a:p>
                    <a:p>
                      <a:pPr marL="90170" marR="0" indent="0" algn="l" defTabSz="914400" rtl="0" eaLnBrk="1" fontAlgn="auto" latinLnBrk="0" hangingPunct="1">
                        <a:lnSpc>
                          <a:spcPts val="1090"/>
                        </a:lnSpc>
                        <a:spcBef>
                          <a:spcPts val="5"/>
                        </a:spcBef>
                        <a:spcAft>
                          <a:spcPts val="0"/>
                        </a:spcAft>
                        <a:buClrTx/>
                        <a:buSzTx/>
                        <a:buFontTx/>
                        <a:buNone/>
                        <a:tabLst/>
                        <a:defRPr/>
                      </a:pPr>
                      <a:r>
                        <a:rPr lang="en-US" sz="1100" dirty="0">
                          <a:solidFill>
                            <a:srgbClr val="002060"/>
                          </a:solidFill>
                          <a:latin typeface="+mj-lt"/>
                          <a:cs typeface="Arial" pitchFamily="34" charset="0"/>
                        </a:rPr>
                        <a:t>SS write new words.</a:t>
                      </a:r>
                    </a:p>
                  </a:txBody>
                  <a:tcPr marL="0" marR="0" marT="0" marB="0">
                    <a:solidFill>
                      <a:schemeClr val="bg1">
                        <a:lumMod val="85000"/>
                      </a:schemeClr>
                    </a:solidFill>
                  </a:tcPr>
                </a:tc>
                <a:tc>
                  <a:txBody>
                    <a:bodyPr/>
                    <a:lstStyle/>
                    <a:p>
                      <a:pPr marL="90805">
                        <a:lnSpc>
                          <a:spcPts val="1090"/>
                        </a:lnSpc>
                        <a:spcBef>
                          <a:spcPts val="355"/>
                        </a:spcBef>
                        <a:spcAft>
                          <a:spcPts val="0"/>
                        </a:spcAft>
                      </a:pPr>
                      <a:endParaRPr lang="en-US" sz="1100" dirty="0">
                        <a:solidFill>
                          <a:srgbClr val="002060"/>
                        </a:solidFill>
                        <a:latin typeface="+mj-lt"/>
                        <a:cs typeface="Arial" pitchFamily="34" charset="0"/>
                      </a:endParaRPr>
                    </a:p>
                    <a:p>
                      <a:pPr marL="90805">
                        <a:lnSpc>
                          <a:spcPts val="1090"/>
                        </a:lnSpc>
                        <a:spcBef>
                          <a:spcPts val="355"/>
                        </a:spcBef>
                        <a:spcAft>
                          <a:spcPts val="0"/>
                        </a:spcAft>
                      </a:pPr>
                      <a:r>
                        <a:rPr lang="en-US" sz="1100" dirty="0">
                          <a:solidFill>
                            <a:srgbClr val="002060"/>
                          </a:solidFill>
                          <a:latin typeface="+mj-lt"/>
                          <a:cs typeface="Arial" pitchFamily="34" charset="0"/>
                        </a:rPr>
                        <a:t>Laptop/</a:t>
                      </a:r>
                    </a:p>
                    <a:p>
                      <a:pPr marL="90805">
                        <a:lnSpc>
                          <a:spcPts val="1090"/>
                        </a:lnSpc>
                        <a:spcBef>
                          <a:spcPts val="355"/>
                        </a:spcBef>
                        <a:spcAft>
                          <a:spcPts val="0"/>
                        </a:spcAft>
                      </a:pPr>
                      <a:r>
                        <a:rPr lang="en-US" sz="1100" dirty="0">
                          <a:solidFill>
                            <a:srgbClr val="002060"/>
                          </a:solidFill>
                          <a:latin typeface="+mj-lt"/>
                          <a:cs typeface="Arial" pitchFamily="34" charset="0"/>
                        </a:rPr>
                        <a:t>Phones</a:t>
                      </a:r>
                    </a:p>
                    <a:p>
                      <a:pPr marL="90805">
                        <a:lnSpc>
                          <a:spcPts val="1090"/>
                        </a:lnSpc>
                        <a:spcBef>
                          <a:spcPts val="355"/>
                        </a:spcBef>
                        <a:spcAft>
                          <a:spcPts val="0"/>
                        </a:spcAft>
                      </a:pPr>
                      <a:r>
                        <a:rPr lang="en-US" sz="1100" dirty="0">
                          <a:solidFill>
                            <a:srgbClr val="002060"/>
                          </a:solidFill>
                          <a:latin typeface="+mj-lt"/>
                          <a:cs typeface="Arial" pitchFamily="34" charset="0"/>
                        </a:rPr>
                        <a:t>Internet</a:t>
                      </a:r>
                      <a:endParaRPr lang="ro-RO" sz="1100" dirty="0">
                        <a:solidFill>
                          <a:srgbClr val="002060"/>
                        </a:solidFill>
                        <a:latin typeface="+mj-lt"/>
                        <a:cs typeface="Arial" pitchFamily="34" charset="0"/>
                      </a:endParaRPr>
                    </a:p>
                    <a:p>
                      <a:pPr marL="90805">
                        <a:lnSpc>
                          <a:spcPts val="1090"/>
                        </a:lnSpc>
                        <a:spcBef>
                          <a:spcPts val="5"/>
                        </a:spcBef>
                        <a:spcAft>
                          <a:spcPts val="0"/>
                        </a:spcAft>
                      </a:pPr>
                      <a:r>
                        <a:rPr lang="en-US" sz="1100" dirty="0">
                          <a:solidFill>
                            <a:srgbClr val="002060"/>
                          </a:solidFill>
                          <a:latin typeface="+mj-lt"/>
                          <a:cs typeface="Arial" pitchFamily="34" charset="0"/>
                        </a:rPr>
                        <a:t>Notebooks</a:t>
                      </a:r>
                    </a:p>
                    <a:p>
                      <a:pPr marL="90805">
                        <a:lnSpc>
                          <a:spcPts val="1090"/>
                        </a:lnSpc>
                        <a:spcBef>
                          <a:spcPts val="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805" marR="0" indent="0" algn="l" defTabSz="914400" rtl="0" eaLnBrk="1" fontAlgn="auto" latinLnBrk="0" hangingPunct="1">
                        <a:lnSpc>
                          <a:spcPts val="1090"/>
                        </a:lnSpc>
                        <a:spcBef>
                          <a:spcPts val="5"/>
                        </a:spcBef>
                        <a:spcAft>
                          <a:spcPts val="0"/>
                        </a:spcAft>
                        <a:buClrTx/>
                        <a:buSzTx/>
                        <a:buFontTx/>
                        <a:buNone/>
                        <a:tabLst/>
                        <a:defRPr/>
                      </a:pPr>
                      <a:endParaRPr lang="en-US" sz="1100" dirty="0">
                        <a:solidFill>
                          <a:srgbClr val="002060"/>
                        </a:solidFill>
                        <a:latin typeface="+mj-lt"/>
                        <a:cs typeface="Arial" pitchFamily="34" charset="0"/>
                      </a:endParaRPr>
                    </a:p>
                    <a:p>
                      <a:pPr marL="90805" marR="0" indent="0" algn="l" defTabSz="914400" rtl="0" eaLnBrk="1" fontAlgn="auto" latinLnBrk="0" hangingPunct="1">
                        <a:lnSpc>
                          <a:spcPts val="1090"/>
                        </a:lnSpc>
                        <a:spcBef>
                          <a:spcPts val="5"/>
                        </a:spcBef>
                        <a:spcAft>
                          <a:spcPts val="0"/>
                        </a:spcAft>
                        <a:buClrTx/>
                        <a:buSzTx/>
                        <a:buFontTx/>
                        <a:buNone/>
                        <a:tabLst/>
                        <a:defRPr/>
                      </a:pPr>
                      <a:r>
                        <a:rPr lang="ro-RO" sz="1100" dirty="0">
                          <a:solidFill>
                            <a:srgbClr val="002060"/>
                          </a:solidFill>
                          <a:latin typeface="+mj-lt"/>
                          <a:cs typeface="Arial" pitchFamily="34" charset="0"/>
                        </a:rPr>
                        <a:t>Observation</a:t>
                      </a:r>
                      <a:endParaRPr lang="en-US" sz="1100" dirty="0">
                        <a:solidFill>
                          <a:srgbClr val="002060"/>
                        </a:solidFill>
                        <a:latin typeface="+mj-lt"/>
                        <a:cs typeface="Arial" pitchFamily="34" charset="0"/>
                      </a:endParaRPr>
                    </a:p>
                    <a:p>
                      <a:pPr marL="90805" marR="0" indent="0" algn="l" defTabSz="914400" rtl="0" eaLnBrk="1" fontAlgn="auto" latinLnBrk="0" hangingPunct="1">
                        <a:lnSpc>
                          <a:spcPts val="1090"/>
                        </a:lnSpc>
                        <a:spcBef>
                          <a:spcPts val="5"/>
                        </a:spcBef>
                        <a:spcAft>
                          <a:spcPts val="0"/>
                        </a:spcAft>
                        <a:buClrTx/>
                        <a:buSzTx/>
                        <a:buFontTx/>
                        <a:buNone/>
                        <a:tabLst/>
                        <a:defRPr/>
                      </a:pPr>
                      <a:r>
                        <a:rPr lang="en-US" sz="1100" dirty="0">
                          <a:solidFill>
                            <a:srgbClr val="002060"/>
                          </a:solidFill>
                          <a:latin typeface="+mj-lt"/>
                          <a:cs typeface="Arial" pitchFamily="34" charset="0"/>
                        </a:rPr>
                        <a:t>Formative</a:t>
                      </a:r>
                      <a:endParaRPr lang="ro-RO" sz="1100" dirty="0">
                        <a:solidFill>
                          <a:srgbClr val="002060"/>
                        </a:solidFill>
                        <a:latin typeface="+mj-lt"/>
                        <a:cs typeface="Arial" pitchFamily="34" charset="0"/>
                      </a:endParaRPr>
                    </a:p>
                    <a:p>
                      <a:pPr marL="90805">
                        <a:lnSpc>
                          <a:spcPts val="1090"/>
                        </a:lnSpc>
                        <a:spcBef>
                          <a:spcPts val="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1440" marR="0" indent="0" algn="l" defTabSz="914400" rtl="0" eaLnBrk="1" fontAlgn="auto" latinLnBrk="0" hangingPunct="1">
                        <a:lnSpc>
                          <a:spcPts val="1090"/>
                        </a:lnSpc>
                        <a:spcBef>
                          <a:spcPts val="5"/>
                        </a:spcBef>
                        <a:spcAft>
                          <a:spcPts val="0"/>
                        </a:spcAft>
                        <a:buClrTx/>
                        <a:buSzTx/>
                        <a:buFontTx/>
                        <a:buNone/>
                        <a:tabLst/>
                        <a:defRPr/>
                      </a:pPr>
                      <a:endParaRPr lang="en-US" sz="1100" dirty="0">
                        <a:solidFill>
                          <a:srgbClr val="002060"/>
                        </a:solidFill>
                        <a:latin typeface="+mj-lt"/>
                        <a:cs typeface="Arial" pitchFamily="34" charset="0"/>
                      </a:endParaRPr>
                    </a:p>
                    <a:p>
                      <a:pPr marL="91440" marR="0" indent="0" algn="l" defTabSz="914400" rtl="0" eaLnBrk="1" fontAlgn="auto" latinLnBrk="0" hangingPunct="1">
                        <a:lnSpc>
                          <a:spcPts val="1090"/>
                        </a:lnSpc>
                        <a:spcBef>
                          <a:spcPts val="5"/>
                        </a:spcBef>
                        <a:spcAft>
                          <a:spcPts val="0"/>
                        </a:spcAft>
                        <a:buClrTx/>
                        <a:buSzTx/>
                        <a:buFontTx/>
                        <a:buNone/>
                        <a:tabLst/>
                        <a:defRPr/>
                      </a:pPr>
                      <a:r>
                        <a:rPr lang="ro-RO" sz="1100" dirty="0">
                          <a:solidFill>
                            <a:srgbClr val="002060"/>
                          </a:solidFill>
                          <a:latin typeface="+mj-lt"/>
                          <a:cs typeface="Arial" pitchFamily="34" charset="0"/>
                        </a:rPr>
                        <a:t>S</a:t>
                      </a:r>
                      <a:r>
                        <a:rPr lang="ro-RO" sz="1100" baseline="0" dirty="0">
                          <a:solidFill>
                            <a:srgbClr val="002060"/>
                          </a:solidFill>
                          <a:latin typeface="+mj-lt"/>
                          <a:cs typeface="Arial" pitchFamily="34" charset="0"/>
                        </a:rPr>
                        <a:t> identifies </a:t>
                      </a:r>
                      <a:r>
                        <a:rPr lang="en-US" sz="1100" baseline="0" dirty="0">
                          <a:solidFill>
                            <a:srgbClr val="002060"/>
                          </a:solidFill>
                          <a:latin typeface="+mj-lt"/>
                          <a:cs typeface="Arial" pitchFamily="34" charset="0"/>
                        </a:rPr>
                        <a:t>and writes name, period, country</a:t>
                      </a:r>
                      <a:r>
                        <a:rPr lang="ro-RO" sz="1100" baseline="0" dirty="0">
                          <a:solidFill>
                            <a:srgbClr val="002060"/>
                          </a:solidFill>
                          <a:latin typeface="+mj-lt"/>
                          <a:cs typeface="Arial" pitchFamily="34" charset="0"/>
                        </a:rPr>
                        <a:t> </a:t>
                      </a:r>
                      <a:endParaRPr lang="en-US" sz="1100" baseline="0" dirty="0">
                        <a:solidFill>
                          <a:srgbClr val="002060"/>
                        </a:solidFill>
                        <a:latin typeface="+mj-lt"/>
                        <a:cs typeface="Arial" pitchFamily="34" charset="0"/>
                      </a:endParaRPr>
                    </a:p>
                    <a:p>
                      <a:pPr marL="91440" marR="0" indent="0" algn="l" defTabSz="914400" rtl="0" eaLnBrk="1" fontAlgn="auto" latinLnBrk="0" hangingPunct="1">
                        <a:lnSpc>
                          <a:spcPts val="1090"/>
                        </a:lnSpc>
                        <a:spcBef>
                          <a:spcPts val="5"/>
                        </a:spcBef>
                        <a:spcAft>
                          <a:spcPts val="0"/>
                        </a:spcAft>
                        <a:buClrTx/>
                        <a:buSzTx/>
                        <a:buFontTx/>
                        <a:buNone/>
                        <a:tabLst/>
                        <a:defRPr/>
                      </a:pPr>
                      <a:r>
                        <a:rPr lang="ro-RO" sz="1100" baseline="0" dirty="0">
                          <a:solidFill>
                            <a:srgbClr val="002060"/>
                          </a:solidFill>
                          <a:latin typeface="+mj-lt"/>
                          <a:cs typeface="Arial" pitchFamily="34" charset="0"/>
                        </a:rPr>
                        <a:t>in </a:t>
                      </a:r>
                      <a:r>
                        <a:rPr lang="en-US" sz="1100" baseline="0" dirty="0">
                          <a:solidFill>
                            <a:srgbClr val="002060"/>
                          </a:solidFill>
                          <a:latin typeface="+mj-lt"/>
                          <a:cs typeface="Arial" pitchFamily="34" charset="0"/>
                        </a:rPr>
                        <a:t>E</a:t>
                      </a:r>
                      <a:r>
                        <a:rPr lang="ro-RO" sz="1100" baseline="0" dirty="0">
                          <a:solidFill>
                            <a:srgbClr val="002060"/>
                          </a:solidFill>
                          <a:latin typeface="+mj-lt"/>
                          <a:cs typeface="Arial" pitchFamily="34" charset="0"/>
                        </a:rPr>
                        <a:t>nglish</a:t>
                      </a:r>
                      <a:r>
                        <a:rPr lang="en-US" sz="1100" baseline="0" dirty="0">
                          <a:solidFill>
                            <a:srgbClr val="002060"/>
                          </a:solidFill>
                          <a:latin typeface="+mj-lt"/>
                          <a:cs typeface="Arial" pitchFamily="34" charset="0"/>
                        </a:rPr>
                        <a:t>.</a:t>
                      </a:r>
                    </a:p>
                    <a:p>
                      <a:pPr marL="91440" marR="0" indent="0" algn="l" defTabSz="914400" rtl="0" eaLnBrk="1" fontAlgn="auto" latinLnBrk="0" hangingPunct="1">
                        <a:lnSpc>
                          <a:spcPts val="1090"/>
                        </a:lnSpc>
                        <a:spcBef>
                          <a:spcPts val="5"/>
                        </a:spcBef>
                        <a:spcAft>
                          <a:spcPts val="0"/>
                        </a:spcAft>
                        <a:buClrTx/>
                        <a:buSzTx/>
                        <a:buFontTx/>
                        <a:buNone/>
                        <a:tabLst/>
                        <a:defRPr/>
                      </a:pPr>
                      <a:endParaRPr lang="en-US" sz="1100" baseline="0" dirty="0">
                        <a:solidFill>
                          <a:srgbClr val="002060"/>
                        </a:solidFill>
                        <a:latin typeface="+mj-lt"/>
                        <a:cs typeface="Arial" pitchFamily="34" charset="0"/>
                      </a:endParaRPr>
                    </a:p>
                    <a:p>
                      <a:pPr marL="91440" marR="0" indent="0" algn="l" defTabSz="914400" rtl="0" eaLnBrk="1" fontAlgn="auto" latinLnBrk="0" hangingPunct="1">
                        <a:lnSpc>
                          <a:spcPts val="1090"/>
                        </a:lnSpc>
                        <a:spcBef>
                          <a:spcPts val="5"/>
                        </a:spcBef>
                        <a:spcAft>
                          <a:spcPts val="0"/>
                        </a:spcAft>
                        <a:buClrTx/>
                        <a:buSzTx/>
                        <a:buFontTx/>
                        <a:buNone/>
                        <a:tabLst/>
                        <a:defRPr/>
                      </a:pPr>
                      <a:r>
                        <a:rPr lang="en-US" sz="1100" baseline="0" dirty="0">
                          <a:solidFill>
                            <a:srgbClr val="002060"/>
                          </a:solidFill>
                          <a:latin typeface="+mj-lt"/>
                          <a:cs typeface="Arial" pitchFamily="34" charset="0"/>
                        </a:rPr>
                        <a:t>S writes new words from the board.</a:t>
                      </a:r>
                      <a:endParaRPr lang="en-US" sz="1100" dirty="0">
                        <a:solidFill>
                          <a:srgbClr val="002060"/>
                        </a:solidFill>
                        <a:latin typeface="+mj-lt"/>
                        <a:cs typeface="Arial" pitchFamily="34" charset="0"/>
                      </a:endParaRPr>
                    </a:p>
                  </a:txBody>
                  <a:tcPr marL="0" marR="0" marT="0" marB="0">
                    <a:solidFill>
                      <a:schemeClr val="bg1">
                        <a:lumMod val="85000"/>
                      </a:schemeClr>
                    </a:solidFill>
                  </a:tcPr>
                </a:tc>
                <a:extLst>
                  <a:ext uri="{0D108BD9-81ED-4DB2-BD59-A6C34878D82A}">
                    <a16:rowId xmlns:a16="http://schemas.microsoft.com/office/drawing/2014/main" val="4064045765"/>
                  </a:ext>
                </a:extLst>
              </a:tr>
              <a:tr h="468932">
                <a:tc>
                  <a:txBody>
                    <a:bodyPr/>
                    <a:lstStyle/>
                    <a:p>
                      <a:pPr marL="88265">
                        <a:lnSpc>
                          <a:spcPts val="1090"/>
                        </a:lnSpc>
                        <a:spcBef>
                          <a:spcPts val="5"/>
                        </a:spcBef>
                        <a:spcAft>
                          <a:spcPts val="0"/>
                        </a:spcAft>
                      </a:pPr>
                      <a:endParaRPr lang="en-US" sz="1200" dirty="0">
                        <a:solidFill>
                          <a:srgbClr val="002060"/>
                        </a:solidFill>
                        <a:latin typeface="+mj-lt"/>
                        <a:cs typeface="Arial" pitchFamily="34" charset="0"/>
                      </a:endParaRPr>
                    </a:p>
                    <a:p>
                      <a:pPr marL="88265">
                        <a:lnSpc>
                          <a:spcPts val="1090"/>
                        </a:lnSpc>
                        <a:spcBef>
                          <a:spcPts val="5"/>
                        </a:spcBef>
                        <a:spcAft>
                          <a:spcPts val="0"/>
                        </a:spcAft>
                      </a:pPr>
                      <a:r>
                        <a:rPr lang="en-US" sz="1200" dirty="0">
                          <a:solidFill>
                            <a:srgbClr val="002060"/>
                          </a:solidFill>
                          <a:latin typeface="+mj-lt"/>
                          <a:cs typeface="Arial" pitchFamily="34" charset="0"/>
                        </a:rPr>
                        <a:t>SPEAKING</a:t>
                      </a:r>
                    </a:p>
                  </a:txBody>
                  <a:tcPr marL="0" marR="0" marT="0" marB="0">
                    <a:solidFill>
                      <a:schemeClr val="accent2">
                        <a:lumMod val="20000"/>
                        <a:lumOff val="80000"/>
                      </a:schemeClr>
                    </a:solidFill>
                  </a:tcPr>
                </a:tc>
                <a:tc>
                  <a:txBody>
                    <a:bodyPr/>
                    <a:lstStyle/>
                    <a:p>
                      <a:pPr>
                        <a:spcAft>
                          <a:spcPts val="0"/>
                        </a:spcAft>
                      </a:pPr>
                      <a:r>
                        <a:rPr lang="en-US" sz="1100" dirty="0">
                          <a:solidFill>
                            <a:srgbClr val="002060"/>
                          </a:solidFill>
                          <a:latin typeface="+mj-lt"/>
                          <a:cs typeface="Arial" pitchFamily="34" charset="0"/>
                        </a:rPr>
                        <a:t>  </a:t>
                      </a:r>
                    </a:p>
                    <a:p>
                      <a:pPr>
                        <a:spcAft>
                          <a:spcPts val="0"/>
                        </a:spcAft>
                      </a:pPr>
                      <a:r>
                        <a:rPr lang="en-US" sz="1100" dirty="0">
                          <a:solidFill>
                            <a:srgbClr val="002060"/>
                          </a:solidFill>
                          <a:latin typeface="+mj-lt"/>
                          <a:cs typeface="Arial" pitchFamily="34" charset="0"/>
                        </a:rPr>
                        <a:t>   10</a:t>
                      </a:r>
                    </a:p>
                  </a:txBody>
                  <a:tcPr marL="0" marR="0" marT="0" marB="0">
                    <a:solidFill>
                      <a:schemeClr val="accent2">
                        <a:lumMod val="20000"/>
                        <a:lumOff val="80000"/>
                      </a:schemeClr>
                    </a:solidFill>
                  </a:tcPr>
                </a:tc>
                <a:tc>
                  <a:txBody>
                    <a:bodyPr/>
                    <a:lstStyle/>
                    <a:p>
                      <a:pPr>
                        <a:spcAft>
                          <a:spcPts val="0"/>
                        </a:spcAft>
                      </a:pPr>
                      <a:r>
                        <a:rPr lang="en-US" sz="1100" dirty="0">
                          <a:solidFill>
                            <a:srgbClr val="002060"/>
                          </a:solidFill>
                          <a:latin typeface="+mj-lt"/>
                          <a:cs typeface="Arial" pitchFamily="34" charset="0"/>
                        </a:rPr>
                        <a:t>  </a:t>
                      </a:r>
                    </a:p>
                    <a:p>
                      <a:pPr>
                        <a:spcAft>
                          <a:spcPts val="0"/>
                        </a:spcAft>
                      </a:pPr>
                      <a:r>
                        <a:rPr lang="en-US" sz="1100" dirty="0">
                          <a:solidFill>
                            <a:srgbClr val="002060"/>
                          </a:solidFill>
                          <a:latin typeface="+mj-lt"/>
                          <a:cs typeface="Arial" pitchFamily="34" charset="0"/>
                        </a:rPr>
                        <a:t>   Ss C</a:t>
                      </a:r>
                    </a:p>
                  </a:txBody>
                  <a:tcPr marL="0" marR="0" marT="0" marB="0">
                    <a:solidFill>
                      <a:schemeClr val="accent2">
                        <a:lumMod val="20000"/>
                        <a:lumOff val="80000"/>
                      </a:schemeClr>
                    </a:solidFill>
                  </a:tcPr>
                </a:tc>
                <a:tc>
                  <a:txBody>
                    <a:bodyPr/>
                    <a:lstStyle/>
                    <a:p>
                      <a:pPr marL="89535">
                        <a:lnSpc>
                          <a:spcPts val="1090"/>
                        </a:lnSpc>
                        <a:spcBef>
                          <a:spcPts val="5"/>
                        </a:spcBef>
                        <a:spcAft>
                          <a:spcPts val="0"/>
                        </a:spcAft>
                      </a:pPr>
                      <a:r>
                        <a:rPr lang="ro-RO" sz="1100" dirty="0">
                          <a:solidFill>
                            <a:srgbClr val="002060"/>
                          </a:solidFill>
                          <a:latin typeface="+mj-lt"/>
                          <a:cs typeface="Arial" pitchFamily="34" charset="0"/>
                        </a:rPr>
                        <a:t>T</a:t>
                      </a:r>
                      <a:r>
                        <a:rPr lang="ro-RO" sz="1100" baseline="0" dirty="0">
                          <a:solidFill>
                            <a:srgbClr val="002060"/>
                          </a:solidFill>
                          <a:latin typeface="+mj-lt"/>
                          <a:cs typeface="Arial" pitchFamily="34" charset="0"/>
                        </a:rPr>
                        <a:t> ask</a:t>
                      </a:r>
                      <a:r>
                        <a:rPr lang="en-US" sz="1100" baseline="0" dirty="0">
                          <a:solidFill>
                            <a:srgbClr val="002060"/>
                          </a:solidFill>
                          <a:latin typeface="+mj-lt"/>
                          <a:cs typeface="Arial" pitchFamily="34" charset="0"/>
                        </a:rPr>
                        <a:t>s</a:t>
                      </a:r>
                      <a:r>
                        <a:rPr lang="ro-RO" sz="1100" baseline="0" dirty="0">
                          <a:solidFill>
                            <a:srgbClr val="002060"/>
                          </a:solidFill>
                          <a:latin typeface="+mj-lt"/>
                          <a:cs typeface="Arial" pitchFamily="34" charset="0"/>
                        </a:rPr>
                        <a:t> students to </a:t>
                      </a:r>
                      <a:r>
                        <a:rPr lang="en-US" sz="1100" baseline="0" dirty="0">
                          <a:solidFill>
                            <a:srgbClr val="002060"/>
                          </a:solidFill>
                          <a:latin typeface="+mj-lt"/>
                          <a:cs typeface="Arial" pitchFamily="34" charset="0"/>
                        </a:rPr>
                        <a:t>report to another group info about period, country, flying aircraft and difficulty in discovery or invention, using past simple. (T supervises, gently corrects or clarifies meaning)</a:t>
                      </a:r>
                    </a:p>
                    <a:p>
                      <a:pPr marL="89535">
                        <a:lnSpc>
                          <a:spcPts val="1090"/>
                        </a:lnSpc>
                        <a:spcBef>
                          <a:spcPts val="5"/>
                        </a:spcBef>
                        <a:spcAft>
                          <a:spcPts val="0"/>
                        </a:spcAft>
                      </a:pPr>
                      <a:r>
                        <a:rPr lang="en-US" sz="1100" baseline="0" dirty="0">
                          <a:solidFill>
                            <a:srgbClr val="002060"/>
                          </a:solidFill>
                          <a:latin typeface="+mj-lt"/>
                          <a:cs typeface="Arial" pitchFamily="34" charset="0"/>
                        </a:rPr>
                        <a:t>T shows Ppt with the most important info</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0170" marR="0" indent="0" algn="l" defTabSz="914400" rtl="0" eaLnBrk="1" fontAlgn="auto" latinLnBrk="0" hangingPunct="1">
                        <a:lnSpc>
                          <a:spcPts val="1090"/>
                        </a:lnSpc>
                        <a:spcBef>
                          <a:spcPts val="5"/>
                        </a:spcBef>
                        <a:spcAft>
                          <a:spcPts val="0"/>
                        </a:spcAft>
                        <a:buClrTx/>
                        <a:buSzTx/>
                        <a:buFontTx/>
                        <a:buNone/>
                        <a:tabLst/>
                        <a:defRPr/>
                      </a:pPr>
                      <a:endParaRPr lang="en-US" sz="1100" dirty="0">
                        <a:solidFill>
                          <a:srgbClr val="002060"/>
                        </a:solidFill>
                        <a:latin typeface="+mj-lt"/>
                        <a:cs typeface="Arial" pitchFamily="34" charset="0"/>
                      </a:endParaRPr>
                    </a:p>
                    <a:p>
                      <a:pPr marL="90170" marR="0" indent="0" algn="l" defTabSz="914400" rtl="0" eaLnBrk="1" fontAlgn="auto" latinLnBrk="0" hangingPunct="1">
                        <a:lnSpc>
                          <a:spcPts val="1090"/>
                        </a:lnSpc>
                        <a:spcBef>
                          <a:spcPts val="5"/>
                        </a:spcBef>
                        <a:spcAft>
                          <a:spcPts val="0"/>
                        </a:spcAft>
                        <a:buClrTx/>
                        <a:buSzTx/>
                        <a:buFontTx/>
                        <a:buNone/>
                        <a:tabLst/>
                        <a:defRPr/>
                      </a:pPr>
                      <a:r>
                        <a:rPr lang="ro-RO" sz="1100" dirty="0">
                          <a:solidFill>
                            <a:srgbClr val="002060"/>
                          </a:solidFill>
                          <a:latin typeface="+mj-lt"/>
                          <a:cs typeface="Arial" pitchFamily="34" charset="0"/>
                        </a:rPr>
                        <a:t>S</a:t>
                      </a:r>
                      <a:r>
                        <a:rPr lang="en-US" sz="1100" dirty="0">
                          <a:solidFill>
                            <a:srgbClr val="002060"/>
                          </a:solidFill>
                          <a:latin typeface="+mj-lt"/>
                          <a:cs typeface="Arial" pitchFamily="34" charset="0"/>
                        </a:rPr>
                        <a:t>S change places and report to another group</a:t>
                      </a:r>
                    </a:p>
                    <a:p>
                      <a:pPr marL="90170">
                        <a:lnSpc>
                          <a:spcPts val="1090"/>
                        </a:lnSpc>
                        <a:spcBef>
                          <a:spcPts val="5"/>
                        </a:spcBef>
                        <a:spcAft>
                          <a:spcPts val="0"/>
                        </a:spcAft>
                      </a:pPr>
                      <a:r>
                        <a:rPr lang="ro-RO" sz="1100" baseline="0" dirty="0">
                          <a:solidFill>
                            <a:srgbClr val="002060"/>
                          </a:solidFill>
                          <a:latin typeface="+mj-lt"/>
                          <a:cs typeface="Arial" pitchFamily="34" charset="0"/>
                        </a:rPr>
                        <a:t> </a:t>
                      </a:r>
                      <a:endParaRPr lang="en-US"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a:spcAft>
                          <a:spcPts val="0"/>
                        </a:spcAft>
                      </a:pPr>
                      <a:r>
                        <a:rPr lang="ro-RO" sz="1100" dirty="0">
                          <a:solidFill>
                            <a:srgbClr val="002060"/>
                          </a:solidFill>
                          <a:latin typeface="+mj-lt"/>
                          <a:cs typeface="Arial" pitchFamily="34" charset="0"/>
                        </a:rPr>
                        <a:t> </a:t>
                      </a:r>
                      <a:r>
                        <a:rPr lang="en-US" sz="1100" dirty="0">
                          <a:solidFill>
                            <a:srgbClr val="002060"/>
                          </a:solidFill>
                          <a:latin typeface="+mj-lt"/>
                          <a:cs typeface="Arial" pitchFamily="34" charset="0"/>
                        </a:rPr>
                        <a:t> </a:t>
                      </a:r>
                    </a:p>
                    <a:p>
                      <a:pPr>
                        <a:spcAft>
                          <a:spcPts val="0"/>
                        </a:spcAft>
                      </a:pPr>
                      <a:r>
                        <a:rPr lang="en-US" sz="1100" dirty="0">
                          <a:solidFill>
                            <a:srgbClr val="002060"/>
                          </a:solidFill>
                          <a:latin typeface="+mj-lt"/>
                          <a:cs typeface="Arial" pitchFamily="34" charset="0"/>
                        </a:rPr>
                        <a:t>  B</a:t>
                      </a:r>
                      <a:r>
                        <a:rPr lang="ro-RO" sz="1100" dirty="0">
                          <a:solidFill>
                            <a:srgbClr val="002060"/>
                          </a:solidFill>
                          <a:latin typeface="+mj-lt"/>
                          <a:cs typeface="Arial" pitchFamily="34" charset="0"/>
                        </a:rPr>
                        <a:t>oard</a:t>
                      </a:r>
                      <a:endParaRPr lang="en-US" sz="1100" dirty="0">
                        <a:solidFill>
                          <a:srgbClr val="002060"/>
                        </a:solidFill>
                        <a:latin typeface="+mj-lt"/>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rgbClr val="002060"/>
                          </a:solidFill>
                          <a:latin typeface="+mj-lt"/>
                          <a:cs typeface="Arial" pitchFamily="34" charset="0"/>
                        </a:rPr>
                        <a:t>  Notebooks</a:t>
                      </a:r>
                    </a:p>
                    <a:p>
                      <a:pPr>
                        <a:spcAft>
                          <a:spcPts val="0"/>
                        </a:spcAft>
                      </a:pPr>
                      <a:endParaRPr lang="en-US"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a:spcAft>
                          <a:spcPts val="0"/>
                        </a:spcAft>
                      </a:pPr>
                      <a:r>
                        <a:rPr lang="ro-RO" sz="1100" dirty="0">
                          <a:solidFill>
                            <a:srgbClr val="002060"/>
                          </a:solidFill>
                          <a:latin typeface="+mj-lt"/>
                          <a:cs typeface="Arial" pitchFamily="34" charset="0"/>
                        </a:rPr>
                        <a:t>    </a:t>
                      </a:r>
                      <a:endParaRPr lang="en-US" sz="1100" dirty="0">
                        <a:solidFill>
                          <a:srgbClr val="002060"/>
                        </a:solidFill>
                        <a:latin typeface="+mj-lt"/>
                        <a:cs typeface="Arial" pitchFamily="34" charset="0"/>
                      </a:endParaRPr>
                    </a:p>
                    <a:p>
                      <a:pPr>
                        <a:spcAft>
                          <a:spcPts val="0"/>
                        </a:spcAft>
                      </a:pPr>
                      <a:r>
                        <a:rPr lang="en-US" sz="1100" dirty="0">
                          <a:solidFill>
                            <a:srgbClr val="002060"/>
                          </a:solidFill>
                          <a:latin typeface="+mj-lt"/>
                          <a:cs typeface="Arial" pitchFamily="34" charset="0"/>
                        </a:rPr>
                        <a:t>O</a:t>
                      </a:r>
                      <a:r>
                        <a:rPr lang="ro-RO" sz="1100" dirty="0">
                          <a:solidFill>
                            <a:srgbClr val="002060"/>
                          </a:solidFill>
                          <a:latin typeface="+mj-lt"/>
                          <a:cs typeface="Arial" pitchFamily="34" charset="0"/>
                        </a:rPr>
                        <a:t>bservation</a:t>
                      </a:r>
                      <a:endParaRPr lang="en-US" sz="1100" dirty="0">
                        <a:solidFill>
                          <a:srgbClr val="002060"/>
                        </a:solidFill>
                        <a:latin typeface="+mj-lt"/>
                        <a:cs typeface="Arial" pitchFamily="34" charset="0"/>
                      </a:endParaRPr>
                    </a:p>
                    <a:p>
                      <a:pPr>
                        <a:spcAft>
                          <a:spcPts val="0"/>
                        </a:spcAft>
                      </a:pPr>
                      <a:endParaRPr lang="en-US"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a:lnSpc>
                          <a:spcPts val="1090"/>
                        </a:lnSpc>
                        <a:spcBef>
                          <a:spcPts val="5"/>
                        </a:spcBef>
                        <a:spcAft>
                          <a:spcPts val="0"/>
                        </a:spcAft>
                      </a:pPr>
                      <a:r>
                        <a:rPr lang="ro-RO" sz="1100" dirty="0">
                          <a:solidFill>
                            <a:srgbClr val="002060"/>
                          </a:solidFill>
                          <a:latin typeface="+mj-lt"/>
                          <a:cs typeface="Arial" pitchFamily="34" charset="0"/>
                        </a:rPr>
                        <a:t>  </a:t>
                      </a:r>
                      <a:endParaRPr lang="en-US" sz="1100" dirty="0">
                        <a:solidFill>
                          <a:srgbClr val="002060"/>
                        </a:solidFill>
                        <a:latin typeface="+mj-lt"/>
                        <a:cs typeface="Arial" pitchFamily="34" charset="0"/>
                      </a:endParaRPr>
                    </a:p>
                    <a:p>
                      <a:pPr>
                        <a:lnSpc>
                          <a:spcPts val="1090"/>
                        </a:lnSpc>
                        <a:spcBef>
                          <a:spcPts val="5"/>
                        </a:spcBef>
                        <a:spcAft>
                          <a:spcPts val="0"/>
                        </a:spcAft>
                      </a:pPr>
                      <a:r>
                        <a:rPr lang="ro-RO" sz="1100" dirty="0">
                          <a:solidFill>
                            <a:srgbClr val="002060"/>
                          </a:solidFill>
                          <a:latin typeface="+mj-lt"/>
                          <a:cs typeface="Arial" pitchFamily="34" charset="0"/>
                        </a:rPr>
                        <a:t>S </a:t>
                      </a:r>
                      <a:r>
                        <a:rPr lang="en-US" sz="1100" dirty="0">
                          <a:solidFill>
                            <a:srgbClr val="002060"/>
                          </a:solidFill>
                          <a:latin typeface="+mj-lt"/>
                          <a:cs typeface="Arial" pitchFamily="34" charset="0"/>
                        </a:rPr>
                        <a:t>reports</a:t>
                      </a:r>
                      <a:r>
                        <a:rPr lang="ro-RO" sz="1100" baseline="0" dirty="0">
                          <a:solidFill>
                            <a:srgbClr val="002060"/>
                          </a:solidFill>
                          <a:latin typeface="+mj-lt"/>
                          <a:cs typeface="Arial" pitchFamily="34" charset="0"/>
                        </a:rPr>
                        <a:t> the </a:t>
                      </a:r>
                      <a:r>
                        <a:rPr lang="en-US" sz="1100" baseline="0" dirty="0">
                          <a:solidFill>
                            <a:srgbClr val="002060"/>
                          </a:solidFill>
                          <a:latin typeface="+mj-lt"/>
                          <a:cs typeface="Arial" pitchFamily="34" charset="0"/>
                        </a:rPr>
                        <a:t>info</a:t>
                      </a:r>
                      <a:r>
                        <a:rPr lang="ro-RO" sz="1100" baseline="0" dirty="0">
                          <a:solidFill>
                            <a:srgbClr val="002060"/>
                          </a:solidFill>
                          <a:latin typeface="+mj-lt"/>
                          <a:cs typeface="Arial" pitchFamily="34" charset="0"/>
                        </a:rPr>
                        <a:t> </a:t>
                      </a:r>
                      <a:r>
                        <a:rPr lang="en-US" sz="1100" baseline="0" dirty="0">
                          <a:solidFill>
                            <a:srgbClr val="002060"/>
                          </a:solidFill>
                          <a:latin typeface="+mj-lt"/>
                          <a:cs typeface="Arial" pitchFamily="34" charset="0"/>
                        </a:rPr>
                        <a:t>  with help from </a:t>
                      </a:r>
                    </a:p>
                    <a:p>
                      <a:pPr>
                        <a:lnSpc>
                          <a:spcPts val="1090"/>
                        </a:lnSpc>
                        <a:spcBef>
                          <a:spcPts val="5"/>
                        </a:spcBef>
                        <a:spcAft>
                          <a:spcPts val="0"/>
                        </a:spcAft>
                      </a:pPr>
                      <a:r>
                        <a:rPr lang="en-US" sz="1100" baseline="0" dirty="0">
                          <a:solidFill>
                            <a:srgbClr val="002060"/>
                          </a:solidFill>
                          <a:latin typeface="+mj-lt"/>
                          <a:cs typeface="Arial" pitchFamily="34" charset="0"/>
                        </a:rPr>
                        <a:t>the T.</a:t>
                      </a:r>
                    </a:p>
                    <a:p>
                      <a:pPr>
                        <a:lnSpc>
                          <a:spcPts val="1090"/>
                        </a:lnSpc>
                        <a:spcBef>
                          <a:spcPts val="5"/>
                        </a:spcBef>
                        <a:spcAft>
                          <a:spcPts val="0"/>
                        </a:spcAft>
                      </a:pPr>
                      <a:endParaRPr lang="en-US" sz="1100" baseline="0" dirty="0">
                        <a:solidFill>
                          <a:srgbClr val="002060"/>
                        </a:solidFill>
                        <a:latin typeface="+mj-lt"/>
                        <a:cs typeface="Arial" pitchFamily="34" charset="0"/>
                      </a:endParaRPr>
                    </a:p>
                    <a:p>
                      <a:pPr>
                        <a:lnSpc>
                          <a:spcPts val="1090"/>
                        </a:lnSpc>
                        <a:spcBef>
                          <a:spcPts val="5"/>
                        </a:spcBef>
                        <a:spcAft>
                          <a:spcPts val="0"/>
                        </a:spcAft>
                      </a:pPr>
                      <a:r>
                        <a:rPr lang="en-US" sz="1100" baseline="0" dirty="0">
                          <a:solidFill>
                            <a:srgbClr val="002060"/>
                          </a:solidFill>
                          <a:latin typeface="+mj-lt"/>
                          <a:cs typeface="Arial" pitchFamily="34" charset="0"/>
                        </a:rPr>
                        <a:t>S writes from the board.</a:t>
                      </a:r>
                      <a:endParaRPr lang="en-US" sz="1100" dirty="0">
                        <a:solidFill>
                          <a:srgbClr val="002060"/>
                        </a:solidFill>
                        <a:latin typeface="+mj-lt"/>
                        <a:cs typeface="Arial" pitchFamily="34" charset="0"/>
                      </a:endParaRPr>
                    </a:p>
                  </a:txBody>
                  <a:tcPr marL="0" marR="0" marT="0" marB="0">
                    <a:solidFill>
                      <a:schemeClr val="accent2">
                        <a:lumMod val="20000"/>
                        <a:lumOff val="80000"/>
                      </a:schemeClr>
                    </a:solidFill>
                  </a:tcPr>
                </a:tc>
                <a:extLst>
                  <a:ext uri="{0D108BD9-81ED-4DB2-BD59-A6C34878D82A}">
                    <a16:rowId xmlns:a16="http://schemas.microsoft.com/office/drawing/2014/main" val="2564982698"/>
                  </a:ext>
                </a:extLst>
              </a:tr>
            </a:tbl>
          </a:graphicData>
        </a:graphic>
      </p:graphicFrame>
      <p:pic>
        <p:nvPicPr>
          <p:cNvPr id="3" name="Picture 2" descr="A picture containing text, vector graphics&#10;&#10;Description automatically generated">
            <a:extLst>
              <a:ext uri="{FF2B5EF4-FFF2-40B4-BE49-F238E27FC236}">
                <a16:creationId xmlns:a16="http://schemas.microsoft.com/office/drawing/2014/main" id="{D573C8F7-DD56-3E2D-452A-B24B627397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
        <p:nvSpPr>
          <p:cNvPr id="5" name="TextBox 4">
            <a:extLst>
              <a:ext uri="{FF2B5EF4-FFF2-40B4-BE49-F238E27FC236}">
                <a16:creationId xmlns:a16="http://schemas.microsoft.com/office/drawing/2014/main" id="{9D21B838-F531-73D6-EB76-516EB6B58CD3}"/>
              </a:ext>
            </a:extLst>
          </p:cNvPr>
          <p:cNvSpPr txBox="1"/>
          <p:nvPr/>
        </p:nvSpPr>
        <p:spPr>
          <a:xfrm>
            <a:off x="2281561" y="764972"/>
            <a:ext cx="4580878" cy="707886"/>
          </a:xfrm>
          <a:prstGeom prst="rect">
            <a:avLst/>
          </a:prstGeom>
          <a:noFill/>
        </p:spPr>
        <p:txBody>
          <a:bodyPr wrap="square">
            <a:spAutoFit/>
          </a:bodyPr>
          <a:lstStyle/>
          <a:p>
            <a:pPr algn="ctr"/>
            <a:r>
              <a:rPr lang="en-US" sz="2000" b="1" dirty="0">
                <a:solidFill>
                  <a:schemeClr val="tx2">
                    <a:lumMod val="75000"/>
                  </a:schemeClr>
                </a:solidFill>
                <a:latin typeface="Times New Roman" panose="02020603050405020304" pitchFamily="18" charset="0"/>
                <a:cs typeface="Times New Roman" panose="02020603050405020304" pitchFamily="18" charset="0"/>
              </a:rPr>
              <a:t>Description of Procedure of Lesson1 U1</a:t>
            </a:r>
          </a:p>
          <a:p>
            <a:pPr algn="ctr"/>
            <a:r>
              <a:rPr lang="en-US" sz="2000" b="1" dirty="0">
                <a:solidFill>
                  <a:schemeClr val="tx2">
                    <a:lumMod val="75000"/>
                  </a:schemeClr>
                </a:solidFill>
                <a:latin typeface="Times New Roman" panose="02020603050405020304" pitchFamily="18" charset="0"/>
                <a:cs typeface="Times New Roman" panose="02020603050405020304" pitchFamily="18" charset="0"/>
              </a:rPr>
              <a:t>DREAMS OF FLYING</a:t>
            </a:r>
          </a:p>
        </p:txBody>
      </p:sp>
    </p:spTree>
    <p:extLst>
      <p:ext uri="{BB962C8B-B14F-4D97-AF65-F5344CB8AC3E}">
        <p14:creationId xmlns:p14="http://schemas.microsoft.com/office/powerpoint/2010/main" val="3266181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4EE4DA0-3B0C-B5AD-4214-5971D113E484}"/>
              </a:ext>
            </a:extLst>
          </p:cNvPr>
          <p:cNvGraphicFramePr>
            <a:graphicFrameLocks noGrp="1"/>
          </p:cNvGraphicFramePr>
          <p:nvPr>
            <p:extLst>
              <p:ext uri="{D42A27DB-BD31-4B8C-83A1-F6EECF244321}">
                <p14:modId xmlns:p14="http://schemas.microsoft.com/office/powerpoint/2010/main" val="2633956085"/>
              </p:ext>
            </p:extLst>
          </p:nvPr>
        </p:nvGraphicFramePr>
        <p:xfrm>
          <a:off x="575556" y="1654316"/>
          <a:ext cx="7992888" cy="4534727"/>
        </p:xfrm>
        <a:graphic>
          <a:graphicData uri="http://schemas.openxmlformats.org/drawingml/2006/table">
            <a:tbl>
              <a:tblPr firstRow="1" bandRow="1">
                <a:tableStyleId>{21E4AEA4-8DFA-4A89-87EB-49C32662AFE0}</a:tableStyleId>
              </a:tblPr>
              <a:tblGrid>
                <a:gridCol w="972108">
                  <a:extLst>
                    <a:ext uri="{9D8B030D-6E8A-4147-A177-3AD203B41FA5}">
                      <a16:colId xmlns:a16="http://schemas.microsoft.com/office/drawing/2014/main" val="2726925038"/>
                    </a:ext>
                  </a:extLst>
                </a:gridCol>
                <a:gridCol w="504056">
                  <a:extLst>
                    <a:ext uri="{9D8B030D-6E8A-4147-A177-3AD203B41FA5}">
                      <a16:colId xmlns:a16="http://schemas.microsoft.com/office/drawing/2014/main" val="1178906296"/>
                    </a:ext>
                  </a:extLst>
                </a:gridCol>
                <a:gridCol w="648072">
                  <a:extLst>
                    <a:ext uri="{9D8B030D-6E8A-4147-A177-3AD203B41FA5}">
                      <a16:colId xmlns:a16="http://schemas.microsoft.com/office/drawing/2014/main" val="1779567062"/>
                    </a:ext>
                  </a:extLst>
                </a:gridCol>
                <a:gridCol w="1728192">
                  <a:extLst>
                    <a:ext uri="{9D8B030D-6E8A-4147-A177-3AD203B41FA5}">
                      <a16:colId xmlns:a16="http://schemas.microsoft.com/office/drawing/2014/main" val="3646602499"/>
                    </a:ext>
                  </a:extLst>
                </a:gridCol>
                <a:gridCol w="1080120">
                  <a:extLst>
                    <a:ext uri="{9D8B030D-6E8A-4147-A177-3AD203B41FA5}">
                      <a16:colId xmlns:a16="http://schemas.microsoft.com/office/drawing/2014/main" val="2319531575"/>
                    </a:ext>
                  </a:extLst>
                </a:gridCol>
                <a:gridCol w="792088">
                  <a:extLst>
                    <a:ext uri="{9D8B030D-6E8A-4147-A177-3AD203B41FA5}">
                      <a16:colId xmlns:a16="http://schemas.microsoft.com/office/drawing/2014/main" val="2730645890"/>
                    </a:ext>
                  </a:extLst>
                </a:gridCol>
                <a:gridCol w="1008112">
                  <a:extLst>
                    <a:ext uri="{9D8B030D-6E8A-4147-A177-3AD203B41FA5}">
                      <a16:colId xmlns:a16="http://schemas.microsoft.com/office/drawing/2014/main" val="1271702113"/>
                    </a:ext>
                  </a:extLst>
                </a:gridCol>
                <a:gridCol w="1260140">
                  <a:extLst>
                    <a:ext uri="{9D8B030D-6E8A-4147-A177-3AD203B41FA5}">
                      <a16:colId xmlns:a16="http://schemas.microsoft.com/office/drawing/2014/main" val="3588136026"/>
                    </a:ext>
                  </a:extLst>
                </a:gridCol>
              </a:tblGrid>
              <a:tr h="399660">
                <a:tc>
                  <a:txBody>
                    <a:bodyPr/>
                    <a:lstStyle/>
                    <a:p>
                      <a:pPr marL="88265" marR="154305">
                        <a:lnSpc>
                          <a:spcPts val="1200"/>
                        </a:lnSpc>
                        <a:spcBef>
                          <a:spcPts val="305"/>
                        </a:spcBef>
                        <a:spcAft>
                          <a:spcPts val="0"/>
                        </a:spcAft>
                      </a:pPr>
                      <a:endParaRPr lang="en-US" sz="1200" dirty="0">
                        <a:latin typeface="+mj-lt"/>
                      </a:endParaRPr>
                    </a:p>
                    <a:p>
                      <a:pPr marL="88265" marR="154305">
                        <a:lnSpc>
                          <a:spcPts val="1200"/>
                        </a:lnSpc>
                        <a:spcBef>
                          <a:spcPts val="305"/>
                        </a:spcBef>
                        <a:spcAft>
                          <a:spcPts val="0"/>
                        </a:spcAft>
                      </a:pPr>
                      <a:r>
                        <a:rPr lang="en-US" sz="1200" dirty="0">
                          <a:latin typeface="+mj-lt"/>
                        </a:rPr>
                        <a:t>PHASE/ STAGE</a:t>
                      </a:r>
                      <a:endParaRPr lang="ro-RO" sz="1200" dirty="0">
                        <a:latin typeface="+mj-lt"/>
                        <a:cs typeface="Arial" pitchFamily="34" charset="0"/>
                      </a:endParaRPr>
                    </a:p>
                  </a:txBody>
                  <a:tcPr marL="0" marR="0" marT="0" marB="0"/>
                </a:tc>
                <a:tc>
                  <a:txBody>
                    <a:bodyPr/>
                    <a:lstStyle/>
                    <a:p>
                      <a:pPr marL="88265">
                        <a:spcBef>
                          <a:spcPts val="355"/>
                        </a:spcBef>
                        <a:spcAft>
                          <a:spcPts val="0"/>
                        </a:spcAft>
                      </a:pPr>
                      <a:endParaRPr lang="en-US" sz="1200" dirty="0">
                        <a:latin typeface="+mj-lt"/>
                      </a:endParaRPr>
                    </a:p>
                    <a:p>
                      <a:pPr marL="88265">
                        <a:spcBef>
                          <a:spcPts val="355"/>
                        </a:spcBef>
                        <a:spcAft>
                          <a:spcPts val="0"/>
                        </a:spcAft>
                      </a:pPr>
                      <a:r>
                        <a:rPr lang="en-US" sz="1200" dirty="0">
                          <a:latin typeface="+mj-lt"/>
                        </a:rPr>
                        <a:t>TIME</a:t>
                      </a:r>
                      <a:endParaRPr lang="ro-RO" sz="1200" dirty="0">
                        <a:latin typeface="+mj-lt"/>
                        <a:cs typeface="Arial" pitchFamily="34" charset="0"/>
                      </a:endParaRPr>
                    </a:p>
                  </a:txBody>
                  <a:tcPr marL="0" marR="0" marT="0" marB="0"/>
                </a:tc>
                <a:tc>
                  <a:txBody>
                    <a:bodyPr/>
                    <a:lstStyle/>
                    <a:p>
                      <a:pPr marL="88900">
                        <a:spcBef>
                          <a:spcPts val="355"/>
                        </a:spcBef>
                        <a:spcAft>
                          <a:spcPts val="0"/>
                        </a:spcAft>
                      </a:pPr>
                      <a:endParaRPr lang="en-US" sz="1200" dirty="0">
                        <a:latin typeface="+mj-lt"/>
                      </a:endParaRPr>
                    </a:p>
                    <a:p>
                      <a:pPr marL="88900">
                        <a:spcBef>
                          <a:spcPts val="355"/>
                        </a:spcBef>
                        <a:spcAft>
                          <a:spcPts val="0"/>
                        </a:spcAft>
                      </a:pPr>
                      <a:r>
                        <a:rPr lang="en-US" sz="1200" dirty="0">
                          <a:latin typeface="+mj-lt"/>
                        </a:rPr>
                        <a:t>INTER</a:t>
                      </a:r>
                      <a:r>
                        <a:rPr lang="ro-RO" sz="1200" dirty="0">
                          <a:latin typeface="+mj-lt"/>
                        </a:rPr>
                        <a:t>-</a:t>
                      </a:r>
                    </a:p>
                    <a:p>
                      <a:pPr marL="88900">
                        <a:spcBef>
                          <a:spcPts val="355"/>
                        </a:spcBef>
                        <a:spcAft>
                          <a:spcPts val="0"/>
                        </a:spcAft>
                      </a:pPr>
                      <a:r>
                        <a:rPr lang="en-US" sz="1200" dirty="0">
                          <a:latin typeface="+mj-lt"/>
                        </a:rPr>
                        <a:t>ACTION</a:t>
                      </a:r>
                    </a:p>
                    <a:p>
                      <a:pPr marL="88900">
                        <a:spcBef>
                          <a:spcPts val="355"/>
                        </a:spcBef>
                        <a:spcAft>
                          <a:spcPts val="0"/>
                        </a:spcAft>
                      </a:pPr>
                      <a:endParaRPr lang="ro-RO" sz="1200" dirty="0">
                        <a:latin typeface="+mj-lt"/>
                        <a:cs typeface="Arial" pitchFamily="34" charset="0"/>
                      </a:endParaRPr>
                    </a:p>
                  </a:txBody>
                  <a:tcPr marL="0" marR="0" marT="0" marB="0"/>
                </a:tc>
                <a:tc>
                  <a:txBody>
                    <a:bodyPr/>
                    <a:lstStyle/>
                    <a:p>
                      <a:pPr marL="89535">
                        <a:spcBef>
                          <a:spcPts val="355"/>
                        </a:spcBef>
                        <a:spcAft>
                          <a:spcPts val="0"/>
                        </a:spcAft>
                      </a:pPr>
                      <a:endParaRPr lang="en-US" sz="1200" dirty="0">
                        <a:latin typeface="+mj-lt"/>
                      </a:endParaRPr>
                    </a:p>
                    <a:p>
                      <a:pPr marL="89535">
                        <a:spcBef>
                          <a:spcPts val="355"/>
                        </a:spcBef>
                        <a:spcAft>
                          <a:spcPts val="0"/>
                        </a:spcAft>
                      </a:pPr>
                      <a:r>
                        <a:rPr lang="en-US" sz="1200" dirty="0">
                          <a:latin typeface="+mj-lt"/>
                        </a:rPr>
                        <a:t>T </a:t>
                      </a:r>
                      <a:r>
                        <a:rPr lang="ro-RO" sz="1200" dirty="0">
                          <a:latin typeface="+mj-lt"/>
                        </a:rPr>
                        <a:t> </a:t>
                      </a:r>
                      <a:r>
                        <a:rPr lang="en-US" sz="1200" dirty="0">
                          <a:latin typeface="+mj-lt"/>
                        </a:rPr>
                        <a:t>ACTIVITY</a:t>
                      </a:r>
                      <a:endParaRPr lang="ro-RO" sz="1200" dirty="0">
                        <a:latin typeface="+mj-lt"/>
                        <a:cs typeface="Arial" pitchFamily="34" charset="0"/>
                      </a:endParaRPr>
                    </a:p>
                  </a:txBody>
                  <a:tcPr marL="0" marR="0" marT="0" marB="0"/>
                </a:tc>
                <a:tc>
                  <a:txBody>
                    <a:bodyPr/>
                    <a:lstStyle/>
                    <a:p>
                      <a:pPr marL="90170">
                        <a:spcBef>
                          <a:spcPts val="355"/>
                        </a:spcBef>
                        <a:spcAft>
                          <a:spcPts val="0"/>
                        </a:spcAft>
                      </a:pPr>
                      <a:r>
                        <a:rPr lang="en-US" sz="1200" dirty="0">
                          <a:latin typeface="+mj-lt"/>
                        </a:rPr>
                        <a:t>  </a:t>
                      </a:r>
                    </a:p>
                    <a:p>
                      <a:pPr marL="90170">
                        <a:spcBef>
                          <a:spcPts val="355"/>
                        </a:spcBef>
                        <a:spcAft>
                          <a:spcPts val="0"/>
                        </a:spcAft>
                      </a:pPr>
                      <a:r>
                        <a:rPr lang="en-US" sz="1200" dirty="0">
                          <a:latin typeface="+mj-lt"/>
                        </a:rPr>
                        <a:t>SS</a:t>
                      </a:r>
                      <a:r>
                        <a:rPr lang="ro-RO" sz="1200" dirty="0">
                          <a:latin typeface="+mj-lt"/>
                        </a:rPr>
                        <a:t> </a:t>
                      </a:r>
                      <a:r>
                        <a:rPr lang="en-US" sz="1200" dirty="0">
                          <a:latin typeface="+mj-lt"/>
                        </a:rPr>
                        <a:t> ACTIVITY</a:t>
                      </a:r>
                      <a:endParaRPr lang="ro-RO" sz="1200" dirty="0">
                        <a:latin typeface="+mj-lt"/>
                        <a:cs typeface="Arial" pitchFamily="34" charset="0"/>
                      </a:endParaRPr>
                    </a:p>
                  </a:txBody>
                  <a:tcPr marL="0" marR="0" marT="0" marB="0"/>
                </a:tc>
                <a:tc>
                  <a:txBody>
                    <a:bodyPr/>
                    <a:lstStyle/>
                    <a:p>
                      <a:pPr marL="90805">
                        <a:spcBef>
                          <a:spcPts val="355"/>
                        </a:spcBef>
                        <a:spcAft>
                          <a:spcPts val="0"/>
                        </a:spcAft>
                      </a:pPr>
                      <a:r>
                        <a:rPr lang="ro-RO" sz="1200" baseline="0" dirty="0">
                          <a:latin typeface="+mj-lt"/>
                          <a:cs typeface="Arial" pitchFamily="34" charset="0"/>
                        </a:rPr>
                        <a:t> </a:t>
                      </a:r>
                      <a:endParaRPr lang="en-US" sz="1200" baseline="0" dirty="0">
                        <a:latin typeface="+mj-lt"/>
                        <a:cs typeface="Arial" pitchFamily="34" charset="0"/>
                      </a:endParaRPr>
                    </a:p>
                    <a:p>
                      <a:pPr marL="90805">
                        <a:spcBef>
                          <a:spcPts val="355"/>
                        </a:spcBef>
                        <a:spcAft>
                          <a:spcPts val="0"/>
                        </a:spcAft>
                      </a:pPr>
                      <a:r>
                        <a:rPr lang="ro-RO" sz="1200" baseline="0" dirty="0">
                          <a:latin typeface="+mj-lt"/>
                          <a:cs typeface="Arial" pitchFamily="34" charset="0"/>
                        </a:rPr>
                        <a:t>AIDS</a:t>
                      </a:r>
                      <a:endParaRPr lang="ro-RO" sz="1200" dirty="0">
                        <a:latin typeface="+mj-lt"/>
                        <a:cs typeface="Arial" pitchFamily="34" charset="0"/>
                      </a:endParaRPr>
                    </a:p>
                  </a:txBody>
                  <a:tcPr marL="0" marR="0" marT="0" marB="0"/>
                </a:tc>
                <a:tc>
                  <a:txBody>
                    <a:bodyPr/>
                    <a:lstStyle/>
                    <a:p>
                      <a:pPr marL="90805">
                        <a:spcBef>
                          <a:spcPts val="355"/>
                        </a:spcBef>
                        <a:spcAft>
                          <a:spcPts val="0"/>
                        </a:spcAft>
                      </a:pPr>
                      <a:endParaRPr lang="en-US" sz="1200" dirty="0">
                        <a:latin typeface="+mj-lt"/>
                        <a:cs typeface="Arial" pitchFamily="34" charset="0"/>
                      </a:endParaRPr>
                    </a:p>
                    <a:p>
                      <a:pPr marL="90805">
                        <a:spcBef>
                          <a:spcPts val="355"/>
                        </a:spcBef>
                        <a:spcAft>
                          <a:spcPts val="0"/>
                        </a:spcAft>
                      </a:pPr>
                      <a:r>
                        <a:rPr lang="ro-RO" sz="1200" dirty="0">
                          <a:latin typeface="+mj-lt"/>
                          <a:cs typeface="Arial" pitchFamily="34" charset="0"/>
                        </a:rPr>
                        <a:t>EVALUATION</a:t>
                      </a:r>
                    </a:p>
                  </a:txBody>
                  <a:tcPr marL="0" marR="0" marT="0" marB="0"/>
                </a:tc>
                <a:tc>
                  <a:txBody>
                    <a:bodyPr/>
                    <a:lstStyle/>
                    <a:p>
                      <a:pPr marL="91440">
                        <a:spcBef>
                          <a:spcPts val="355"/>
                        </a:spcBef>
                        <a:spcAft>
                          <a:spcPts val="0"/>
                        </a:spcAft>
                      </a:pPr>
                      <a:endParaRPr lang="en-US" sz="1200" dirty="0">
                        <a:latin typeface="+mj-lt"/>
                      </a:endParaRPr>
                    </a:p>
                    <a:p>
                      <a:pPr marL="91440">
                        <a:spcBef>
                          <a:spcPts val="355"/>
                        </a:spcBef>
                        <a:spcAft>
                          <a:spcPts val="0"/>
                        </a:spcAft>
                      </a:pPr>
                      <a:r>
                        <a:rPr lang="en-US" sz="1200" dirty="0">
                          <a:latin typeface="+mj-lt"/>
                        </a:rPr>
                        <a:t>INCLUSION</a:t>
                      </a:r>
                      <a:endParaRPr lang="ro-RO" sz="1200" dirty="0">
                        <a:latin typeface="+mj-lt"/>
                        <a:cs typeface="Arial" pitchFamily="34" charset="0"/>
                      </a:endParaRPr>
                    </a:p>
                  </a:txBody>
                  <a:tcPr marL="0" marR="0" marT="0" marB="0"/>
                </a:tc>
                <a:extLst>
                  <a:ext uri="{0D108BD9-81ED-4DB2-BD59-A6C34878D82A}">
                    <a16:rowId xmlns:a16="http://schemas.microsoft.com/office/drawing/2014/main" val="2004148164"/>
                  </a:ext>
                </a:extLst>
              </a:tr>
              <a:tr h="396471">
                <a:tc>
                  <a:txBody>
                    <a:bodyPr/>
                    <a:lstStyle/>
                    <a:p>
                      <a:pPr marL="88265">
                        <a:lnSpc>
                          <a:spcPts val="1090"/>
                        </a:lnSpc>
                        <a:spcBef>
                          <a:spcPts val="205"/>
                        </a:spcBef>
                        <a:spcAft>
                          <a:spcPts val="0"/>
                        </a:spcAft>
                      </a:pPr>
                      <a:endParaRPr lang="en-US" sz="1200" dirty="0">
                        <a:solidFill>
                          <a:srgbClr val="002060"/>
                        </a:solidFill>
                        <a:latin typeface="+mj-lt"/>
                      </a:endParaRPr>
                    </a:p>
                    <a:p>
                      <a:pPr marL="88265">
                        <a:lnSpc>
                          <a:spcPts val="1090"/>
                        </a:lnSpc>
                        <a:spcBef>
                          <a:spcPts val="205"/>
                        </a:spcBef>
                        <a:spcAft>
                          <a:spcPts val="0"/>
                        </a:spcAft>
                      </a:pPr>
                      <a:r>
                        <a:rPr lang="en-US" sz="1200" dirty="0">
                          <a:solidFill>
                            <a:srgbClr val="002060"/>
                          </a:solidFill>
                          <a:latin typeface="+mj-lt"/>
                        </a:rPr>
                        <a:t>POST-READING/</a:t>
                      </a:r>
                      <a:endParaRPr lang="ro-RO" sz="1200" dirty="0">
                        <a:solidFill>
                          <a:srgbClr val="002060"/>
                        </a:solidFill>
                        <a:latin typeface="+mj-lt"/>
                      </a:endParaRPr>
                    </a:p>
                    <a:p>
                      <a:pPr marL="88265">
                        <a:lnSpc>
                          <a:spcPts val="1090"/>
                        </a:lnSpc>
                        <a:spcBef>
                          <a:spcPts val="205"/>
                        </a:spcBef>
                        <a:spcAft>
                          <a:spcPts val="0"/>
                        </a:spcAft>
                      </a:pPr>
                      <a:r>
                        <a:rPr lang="en-US" sz="1200" dirty="0">
                          <a:solidFill>
                            <a:srgbClr val="002060"/>
                          </a:solidFill>
                          <a:latin typeface="+mj-lt"/>
                          <a:cs typeface="Arial" pitchFamily="34" charset="0"/>
                        </a:rPr>
                        <a:t>PRACTICE</a:t>
                      </a:r>
                      <a:endParaRPr lang="ro-RO" sz="12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88265">
                        <a:lnSpc>
                          <a:spcPts val="1090"/>
                        </a:lnSpc>
                        <a:spcBef>
                          <a:spcPts val="205"/>
                        </a:spcBef>
                        <a:spcAft>
                          <a:spcPts val="0"/>
                        </a:spcAft>
                      </a:pPr>
                      <a:endParaRPr lang="en-US" sz="1100" dirty="0">
                        <a:solidFill>
                          <a:srgbClr val="002060"/>
                        </a:solidFill>
                        <a:latin typeface="+mj-lt"/>
                        <a:cs typeface="Arial" pitchFamily="34" charset="0"/>
                      </a:endParaRPr>
                    </a:p>
                    <a:p>
                      <a:pPr marL="88265">
                        <a:lnSpc>
                          <a:spcPts val="1090"/>
                        </a:lnSpc>
                        <a:spcBef>
                          <a:spcPts val="205"/>
                        </a:spcBef>
                        <a:spcAft>
                          <a:spcPts val="0"/>
                        </a:spcAft>
                      </a:pPr>
                      <a:r>
                        <a:rPr lang="en-US" sz="1100" dirty="0">
                          <a:solidFill>
                            <a:srgbClr val="002060"/>
                          </a:solidFill>
                          <a:latin typeface="+mj-lt"/>
                          <a:cs typeface="Arial" pitchFamily="34" charset="0"/>
                        </a:rPr>
                        <a:t>7</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88900">
                        <a:lnSpc>
                          <a:spcPts val="1090"/>
                        </a:lnSpc>
                        <a:spcBef>
                          <a:spcPts val="205"/>
                        </a:spcBef>
                        <a:spcAft>
                          <a:spcPts val="0"/>
                        </a:spcAft>
                      </a:pPr>
                      <a:endParaRPr lang="en-US" sz="1100" dirty="0">
                        <a:solidFill>
                          <a:srgbClr val="002060"/>
                        </a:solidFill>
                        <a:latin typeface="+mj-lt"/>
                      </a:endParaRPr>
                    </a:p>
                    <a:p>
                      <a:pPr marL="88900">
                        <a:lnSpc>
                          <a:spcPts val="1090"/>
                        </a:lnSpc>
                        <a:spcBef>
                          <a:spcPts val="205"/>
                        </a:spcBef>
                        <a:spcAft>
                          <a:spcPts val="0"/>
                        </a:spcAft>
                      </a:pPr>
                      <a:r>
                        <a:rPr lang="en-US" sz="1100" dirty="0">
                          <a:solidFill>
                            <a:srgbClr val="002060"/>
                          </a:solidFill>
                          <a:latin typeface="+mj-lt"/>
                        </a:rPr>
                        <a:t>T  C</a:t>
                      </a:r>
                    </a:p>
                    <a:p>
                      <a:pPr marL="88900">
                        <a:lnSpc>
                          <a:spcPts val="1090"/>
                        </a:lnSpc>
                        <a:spcBef>
                          <a:spcPts val="205"/>
                        </a:spcBef>
                        <a:spcAft>
                          <a:spcPts val="0"/>
                        </a:spcAft>
                      </a:pPr>
                      <a:endParaRPr lang="en-US" sz="1100" dirty="0">
                        <a:solidFill>
                          <a:srgbClr val="002060"/>
                        </a:solidFill>
                        <a:latin typeface="+mj-lt"/>
                        <a:cs typeface="Arial" pitchFamily="34" charset="0"/>
                      </a:endParaRPr>
                    </a:p>
                    <a:p>
                      <a:pPr marL="88900">
                        <a:lnSpc>
                          <a:spcPts val="1090"/>
                        </a:lnSpc>
                        <a:spcBef>
                          <a:spcPts val="205"/>
                        </a:spcBef>
                        <a:spcAft>
                          <a:spcPts val="0"/>
                        </a:spcAft>
                      </a:pPr>
                      <a:r>
                        <a:rPr lang="en-US" sz="1100" dirty="0">
                          <a:solidFill>
                            <a:srgbClr val="002060"/>
                          </a:solidFill>
                          <a:latin typeface="+mj-lt"/>
                          <a:cs typeface="Arial" pitchFamily="34" charset="0"/>
                        </a:rPr>
                        <a:t>S </a:t>
                      </a:r>
                      <a:r>
                        <a:rPr lang="en-US" sz="1100" dirty="0" err="1">
                          <a:solidFill>
                            <a:srgbClr val="002060"/>
                          </a:solidFill>
                          <a:latin typeface="+mj-lt"/>
                          <a:cs typeface="Arial" pitchFamily="34" charset="0"/>
                        </a:rPr>
                        <a:t>S</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89535">
                        <a:lnSpc>
                          <a:spcPts val="1090"/>
                        </a:lnSpc>
                        <a:spcBef>
                          <a:spcPts val="205"/>
                        </a:spcBef>
                        <a:spcAft>
                          <a:spcPts val="0"/>
                        </a:spcAft>
                      </a:pPr>
                      <a:endParaRPr lang="en-US" sz="1100" dirty="0">
                        <a:solidFill>
                          <a:srgbClr val="002060"/>
                        </a:solidFill>
                        <a:latin typeface="+mj-lt"/>
                        <a:cs typeface="Arial" pitchFamily="34" charset="0"/>
                      </a:endParaRPr>
                    </a:p>
                    <a:p>
                      <a:pPr marL="89535">
                        <a:lnSpc>
                          <a:spcPts val="1090"/>
                        </a:lnSpc>
                        <a:spcBef>
                          <a:spcPts val="205"/>
                        </a:spcBef>
                        <a:spcAft>
                          <a:spcPts val="0"/>
                        </a:spcAft>
                      </a:pPr>
                      <a:r>
                        <a:rPr lang="en-US" sz="1100" dirty="0">
                          <a:solidFill>
                            <a:srgbClr val="002060"/>
                          </a:solidFill>
                          <a:latin typeface="+mj-lt"/>
                          <a:cs typeface="Arial" pitchFamily="34" charset="0"/>
                        </a:rPr>
                        <a:t>T reinforces and checks info about flying aircrafts and inventors, past simple and new vocabulary on the </a:t>
                      </a:r>
                      <a:r>
                        <a:rPr lang="en-US" sz="1100" dirty="0" err="1">
                          <a:solidFill>
                            <a:srgbClr val="002060"/>
                          </a:solidFill>
                          <a:latin typeface="+mj-lt"/>
                          <a:cs typeface="Arial" pitchFamily="34" charset="0"/>
                        </a:rPr>
                        <a:t>Quizziz</a:t>
                      </a:r>
                      <a:r>
                        <a:rPr lang="en-US" sz="1100" dirty="0">
                          <a:solidFill>
                            <a:srgbClr val="002060"/>
                          </a:solidFill>
                          <a:latin typeface="+mj-lt"/>
                          <a:cs typeface="Arial" pitchFamily="34" charset="0"/>
                        </a:rPr>
                        <a:t> platform (fill in the gaps)</a:t>
                      </a:r>
                      <a:r>
                        <a:rPr lang="en-US" sz="1100" baseline="0" dirty="0">
                          <a:solidFill>
                            <a:srgbClr val="002060"/>
                          </a:solidFill>
                          <a:latin typeface="+mj-lt"/>
                          <a:cs typeface="Arial" pitchFamily="34" charset="0"/>
                        </a:rPr>
                        <a:t>.</a:t>
                      </a:r>
                    </a:p>
                    <a:p>
                      <a:pPr marL="89535">
                        <a:lnSpc>
                          <a:spcPts val="1090"/>
                        </a:lnSpc>
                        <a:spcBef>
                          <a:spcPts val="20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170">
                        <a:lnSpc>
                          <a:spcPts val="1090"/>
                        </a:lnSpc>
                        <a:spcBef>
                          <a:spcPts val="205"/>
                        </a:spcBef>
                        <a:spcAft>
                          <a:spcPts val="0"/>
                        </a:spcAft>
                      </a:pPr>
                      <a:endParaRPr lang="en-US" sz="1100" dirty="0">
                        <a:solidFill>
                          <a:srgbClr val="002060"/>
                        </a:solidFill>
                        <a:latin typeface="+mj-lt"/>
                        <a:cs typeface="Arial" pitchFamily="34" charset="0"/>
                      </a:endParaRPr>
                    </a:p>
                    <a:p>
                      <a:pPr marL="90170">
                        <a:lnSpc>
                          <a:spcPts val="1090"/>
                        </a:lnSpc>
                        <a:spcBef>
                          <a:spcPts val="205"/>
                        </a:spcBef>
                        <a:spcAft>
                          <a:spcPts val="0"/>
                        </a:spcAft>
                      </a:pPr>
                      <a:r>
                        <a:rPr lang="ro-RO" sz="1100" dirty="0">
                          <a:solidFill>
                            <a:srgbClr val="002060"/>
                          </a:solidFill>
                          <a:latin typeface="+mj-lt"/>
                          <a:cs typeface="Arial" pitchFamily="34" charset="0"/>
                        </a:rPr>
                        <a:t>SS answer</a:t>
                      </a:r>
                      <a:r>
                        <a:rPr lang="ro-RO" sz="1100" baseline="0" dirty="0">
                          <a:solidFill>
                            <a:srgbClr val="002060"/>
                          </a:solidFill>
                          <a:latin typeface="+mj-lt"/>
                          <a:cs typeface="Arial" pitchFamily="34" charset="0"/>
                        </a:rPr>
                        <a:t> </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805">
                        <a:lnSpc>
                          <a:spcPts val="1090"/>
                        </a:lnSpc>
                        <a:spcBef>
                          <a:spcPts val="205"/>
                        </a:spcBef>
                        <a:spcAft>
                          <a:spcPts val="0"/>
                        </a:spcAft>
                      </a:pPr>
                      <a:endParaRPr lang="en-US" sz="1100" dirty="0">
                        <a:solidFill>
                          <a:srgbClr val="002060"/>
                        </a:solidFill>
                        <a:latin typeface="+mj-lt"/>
                        <a:cs typeface="Arial" pitchFamily="34" charset="0"/>
                      </a:endParaRPr>
                    </a:p>
                    <a:p>
                      <a:pPr marL="90805">
                        <a:lnSpc>
                          <a:spcPts val="1090"/>
                        </a:lnSpc>
                        <a:spcBef>
                          <a:spcPts val="205"/>
                        </a:spcBef>
                        <a:spcAft>
                          <a:spcPts val="0"/>
                        </a:spcAft>
                      </a:pPr>
                      <a:r>
                        <a:rPr lang="en-US" sz="1100" dirty="0">
                          <a:solidFill>
                            <a:srgbClr val="002060"/>
                          </a:solidFill>
                          <a:latin typeface="+mj-lt"/>
                          <a:cs typeface="Arial" pitchFamily="34" charset="0"/>
                        </a:rPr>
                        <a:t>QUIZZIZ</a:t>
                      </a:r>
                    </a:p>
                    <a:p>
                      <a:pPr marL="90805">
                        <a:lnSpc>
                          <a:spcPts val="1090"/>
                        </a:lnSpc>
                        <a:spcBef>
                          <a:spcPts val="355"/>
                        </a:spcBef>
                        <a:spcAft>
                          <a:spcPts val="0"/>
                        </a:spcAft>
                      </a:pPr>
                      <a:r>
                        <a:rPr kumimoji="0" lang="en-US" sz="1100" kern="1200" dirty="0">
                          <a:solidFill>
                            <a:srgbClr val="002060"/>
                          </a:solidFill>
                          <a:latin typeface="+mj-lt"/>
                          <a:ea typeface="+mn-ea"/>
                          <a:cs typeface="Arial" pitchFamily="34" charset="0"/>
                        </a:rPr>
                        <a:t>Laptop</a:t>
                      </a:r>
                    </a:p>
                    <a:p>
                      <a:pPr marL="90805">
                        <a:lnSpc>
                          <a:spcPts val="1090"/>
                        </a:lnSpc>
                        <a:spcBef>
                          <a:spcPts val="355"/>
                        </a:spcBef>
                        <a:spcAft>
                          <a:spcPts val="0"/>
                        </a:spcAft>
                      </a:pPr>
                      <a:r>
                        <a:rPr kumimoji="0" lang="en-US" sz="1100" kern="1200" dirty="0">
                          <a:solidFill>
                            <a:srgbClr val="002060"/>
                          </a:solidFill>
                          <a:latin typeface="+mj-lt"/>
                          <a:ea typeface="+mn-ea"/>
                          <a:cs typeface="Arial" pitchFamily="34" charset="0"/>
                        </a:rPr>
                        <a:t>Internet</a:t>
                      </a:r>
                      <a:endParaRPr kumimoji="0" lang="ro-RO" sz="1100" kern="1200" dirty="0">
                        <a:solidFill>
                          <a:srgbClr val="002060"/>
                        </a:solidFill>
                        <a:latin typeface="+mj-lt"/>
                        <a:ea typeface="+mn-ea"/>
                        <a:cs typeface="Arial" pitchFamily="34" charset="0"/>
                      </a:endParaRPr>
                    </a:p>
                    <a:p>
                      <a:pPr marL="90805">
                        <a:lnSpc>
                          <a:spcPts val="1090"/>
                        </a:lnSpc>
                        <a:spcBef>
                          <a:spcPts val="20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805">
                        <a:lnSpc>
                          <a:spcPts val="1090"/>
                        </a:lnSpc>
                        <a:spcBef>
                          <a:spcPts val="205"/>
                        </a:spcBef>
                        <a:spcAft>
                          <a:spcPts val="0"/>
                        </a:spcAft>
                      </a:pPr>
                      <a:endParaRPr lang="en-US" sz="1100" dirty="0">
                        <a:solidFill>
                          <a:srgbClr val="002060"/>
                        </a:solidFill>
                        <a:latin typeface="+mj-lt"/>
                        <a:cs typeface="Arial" pitchFamily="34" charset="0"/>
                      </a:endParaRPr>
                    </a:p>
                    <a:p>
                      <a:pPr marL="90805">
                        <a:lnSpc>
                          <a:spcPts val="1090"/>
                        </a:lnSpc>
                        <a:spcBef>
                          <a:spcPts val="205"/>
                        </a:spcBef>
                        <a:spcAft>
                          <a:spcPts val="0"/>
                        </a:spcAft>
                      </a:pPr>
                      <a:r>
                        <a:rPr lang="en-US" sz="1100" dirty="0">
                          <a:solidFill>
                            <a:srgbClr val="002060"/>
                          </a:solidFill>
                          <a:latin typeface="+mj-lt"/>
                          <a:cs typeface="Arial" pitchFamily="34" charset="0"/>
                        </a:rPr>
                        <a:t>Frontal</a:t>
                      </a:r>
                    </a:p>
                    <a:p>
                      <a:pPr marL="90805">
                        <a:lnSpc>
                          <a:spcPts val="1090"/>
                        </a:lnSpc>
                        <a:spcBef>
                          <a:spcPts val="205"/>
                        </a:spcBef>
                        <a:spcAft>
                          <a:spcPts val="0"/>
                        </a:spcAft>
                      </a:pPr>
                      <a:r>
                        <a:rPr lang="en-US" sz="1100" dirty="0">
                          <a:solidFill>
                            <a:srgbClr val="002060"/>
                          </a:solidFill>
                          <a:latin typeface="+mj-lt"/>
                          <a:cs typeface="Arial" pitchFamily="34" charset="0"/>
                        </a:rPr>
                        <a:t>Observation</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1440">
                        <a:lnSpc>
                          <a:spcPts val="1090"/>
                        </a:lnSpc>
                        <a:spcBef>
                          <a:spcPts val="205"/>
                        </a:spcBef>
                        <a:spcAft>
                          <a:spcPts val="0"/>
                        </a:spcAft>
                      </a:pPr>
                      <a:endParaRPr lang="en-US" sz="1100" dirty="0">
                        <a:solidFill>
                          <a:srgbClr val="002060"/>
                        </a:solidFill>
                        <a:latin typeface="+mj-lt"/>
                        <a:cs typeface="Arial" pitchFamily="34" charset="0"/>
                      </a:endParaRPr>
                    </a:p>
                    <a:p>
                      <a:pPr marL="91440">
                        <a:lnSpc>
                          <a:spcPts val="1090"/>
                        </a:lnSpc>
                        <a:spcBef>
                          <a:spcPts val="205"/>
                        </a:spcBef>
                        <a:spcAft>
                          <a:spcPts val="0"/>
                        </a:spcAft>
                      </a:pPr>
                      <a:r>
                        <a:rPr lang="en-US" sz="1100" dirty="0">
                          <a:solidFill>
                            <a:srgbClr val="002060"/>
                          </a:solidFill>
                          <a:latin typeface="+mj-lt"/>
                          <a:cs typeface="Arial" pitchFamily="34" charset="0"/>
                        </a:rPr>
                        <a:t>S is helped by colleagues</a:t>
                      </a:r>
                      <a:endParaRPr lang="ro-RO" sz="1100" dirty="0">
                        <a:solidFill>
                          <a:srgbClr val="002060"/>
                        </a:solidFill>
                        <a:latin typeface="+mj-lt"/>
                        <a:cs typeface="Arial" pitchFamily="34" charset="0"/>
                      </a:endParaRPr>
                    </a:p>
                  </a:txBody>
                  <a:tcPr marL="0" marR="0" marT="0" marB="0">
                    <a:solidFill>
                      <a:schemeClr val="bg1">
                        <a:lumMod val="85000"/>
                      </a:schemeClr>
                    </a:solidFill>
                  </a:tcPr>
                </a:tc>
                <a:extLst>
                  <a:ext uri="{0D108BD9-81ED-4DB2-BD59-A6C34878D82A}">
                    <a16:rowId xmlns:a16="http://schemas.microsoft.com/office/drawing/2014/main" val="1264090605"/>
                  </a:ext>
                </a:extLst>
              </a:tr>
              <a:tr h="895234">
                <a:tc>
                  <a:txBody>
                    <a:bodyPr/>
                    <a:lstStyle/>
                    <a:p>
                      <a:pPr marL="88265">
                        <a:lnSpc>
                          <a:spcPts val="1090"/>
                        </a:lnSpc>
                        <a:spcBef>
                          <a:spcPts val="355"/>
                        </a:spcBef>
                        <a:spcAft>
                          <a:spcPts val="0"/>
                        </a:spcAft>
                      </a:pPr>
                      <a:endParaRPr lang="en-US" sz="1200" dirty="0">
                        <a:solidFill>
                          <a:srgbClr val="002060"/>
                        </a:solidFill>
                        <a:latin typeface="+mj-lt"/>
                        <a:cs typeface="Arial" pitchFamily="34" charset="0"/>
                      </a:endParaRPr>
                    </a:p>
                    <a:p>
                      <a:pPr marL="88265">
                        <a:lnSpc>
                          <a:spcPts val="1090"/>
                        </a:lnSpc>
                        <a:spcBef>
                          <a:spcPts val="355"/>
                        </a:spcBef>
                        <a:spcAft>
                          <a:spcPts val="0"/>
                        </a:spcAft>
                      </a:pPr>
                      <a:r>
                        <a:rPr lang="en-US" sz="1200" dirty="0">
                          <a:solidFill>
                            <a:srgbClr val="002060"/>
                          </a:solidFill>
                          <a:latin typeface="+mj-lt"/>
                          <a:cs typeface="Arial" pitchFamily="34" charset="0"/>
                        </a:rPr>
                        <a:t>CONCLUSION</a:t>
                      </a:r>
                      <a:endParaRPr lang="ro-RO" sz="12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88265">
                        <a:lnSpc>
                          <a:spcPts val="1090"/>
                        </a:lnSpc>
                        <a:spcBef>
                          <a:spcPts val="355"/>
                        </a:spcBef>
                        <a:spcAft>
                          <a:spcPts val="0"/>
                        </a:spcAft>
                      </a:pPr>
                      <a:endParaRPr lang="en-US" sz="1100" dirty="0">
                        <a:solidFill>
                          <a:srgbClr val="002060"/>
                        </a:solidFill>
                        <a:latin typeface="+mj-lt"/>
                        <a:cs typeface="Arial" pitchFamily="34" charset="0"/>
                      </a:endParaRPr>
                    </a:p>
                    <a:p>
                      <a:pPr marL="88265">
                        <a:lnSpc>
                          <a:spcPts val="1090"/>
                        </a:lnSpc>
                        <a:spcBef>
                          <a:spcPts val="355"/>
                        </a:spcBef>
                        <a:spcAft>
                          <a:spcPts val="0"/>
                        </a:spcAft>
                      </a:pPr>
                      <a:r>
                        <a:rPr lang="en-US" sz="1100" dirty="0">
                          <a:solidFill>
                            <a:srgbClr val="002060"/>
                          </a:solidFill>
                          <a:latin typeface="+mj-lt"/>
                          <a:cs typeface="Arial" pitchFamily="34" charset="0"/>
                        </a:rPr>
                        <a:t>8</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88900">
                        <a:lnSpc>
                          <a:spcPts val="1090"/>
                        </a:lnSpc>
                        <a:spcBef>
                          <a:spcPts val="355"/>
                        </a:spcBef>
                        <a:spcAft>
                          <a:spcPts val="0"/>
                        </a:spcAft>
                      </a:pPr>
                      <a:endParaRPr lang="en-US" sz="1100" dirty="0">
                        <a:solidFill>
                          <a:srgbClr val="002060"/>
                        </a:solidFill>
                        <a:latin typeface="+mj-lt"/>
                      </a:endParaRPr>
                    </a:p>
                    <a:p>
                      <a:pPr marL="88900">
                        <a:lnSpc>
                          <a:spcPts val="1090"/>
                        </a:lnSpc>
                        <a:spcBef>
                          <a:spcPts val="355"/>
                        </a:spcBef>
                        <a:spcAft>
                          <a:spcPts val="0"/>
                        </a:spcAft>
                      </a:pPr>
                      <a:r>
                        <a:rPr lang="en-US" sz="1100" dirty="0">
                          <a:solidFill>
                            <a:srgbClr val="002060"/>
                          </a:solidFill>
                          <a:latin typeface="+mj-lt"/>
                        </a:rPr>
                        <a:t>T  C</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89535">
                        <a:lnSpc>
                          <a:spcPts val="1090"/>
                        </a:lnSpc>
                        <a:spcBef>
                          <a:spcPts val="355"/>
                        </a:spcBef>
                        <a:spcAft>
                          <a:spcPts val="0"/>
                        </a:spcAft>
                      </a:pPr>
                      <a:r>
                        <a:rPr lang="en-US" sz="1100" dirty="0">
                          <a:solidFill>
                            <a:srgbClr val="002060"/>
                          </a:solidFill>
                          <a:latin typeface="+mj-lt"/>
                          <a:cs typeface="Arial" pitchFamily="34" charset="0"/>
                        </a:rPr>
                        <a:t>T</a:t>
                      </a:r>
                      <a:r>
                        <a:rPr lang="ro-RO" sz="1100" baseline="0" dirty="0">
                          <a:solidFill>
                            <a:srgbClr val="002060"/>
                          </a:solidFill>
                          <a:latin typeface="+mj-lt"/>
                          <a:cs typeface="Arial" pitchFamily="34" charset="0"/>
                        </a:rPr>
                        <a:t> </a:t>
                      </a:r>
                      <a:r>
                        <a:rPr lang="en-US" sz="1100" baseline="0" dirty="0">
                          <a:solidFill>
                            <a:srgbClr val="002060"/>
                          </a:solidFill>
                          <a:latin typeface="+mj-lt"/>
                          <a:cs typeface="Arial" pitchFamily="34" charset="0"/>
                        </a:rPr>
                        <a:t>plays the video about Traian </a:t>
                      </a:r>
                      <a:r>
                        <a:rPr lang="en-US" sz="1100" baseline="0" dirty="0" err="1">
                          <a:solidFill>
                            <a:srgbClr val="002060"/>
                          </a:solidFill>
                          <a:latin typeface="+mj-lt"/>
                          <a:cs typeface="Arial" pitchFamily="34" charset="0"/>
                        </a:rPr>
                        <a:t>Vuia</a:t>
                      </a:r>
                      <a:r>
                        <a:rPr lang="en-US" sz="1100" baseline="0" dirty="0">
                          <a:solidFill>
                            <a:srgbClr val="002060"/>
                          </a:solidFill>
                          <a:latin typeface="+mj-lt"/>
                          <a:cs typeface="Arial" pitchFamily="34" charset="0"/>
                        </a:rPr>
                        <a:t>, created by SS and asks for the SS opinion about his determination and if they think we can learn something from his attitude in chasing his dream. </a:t>
                      </a:r>
                    </a:p>
                    <a:p>
                      <a:pPr marL="89535">
                        <a:lnSpc>
                          <a:spcPts val="1090"/>
                        </a:lnSpc>
                        <a:spcBef>
                          <a:spcPts val="355"/>
                        </a:spcBef>
                        <a:spcAft>
                          <a:spcPts val="0"/>
                        </a:spcAft>
                      </a:pP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0170">
                        <a:lnSpc>
                          <a:spcPts val="1090"/>
                        </a:lnSpc>
                        <a:spcBef>
                          <a:spcPts val="355"/>
                        </a:spcBef>
                        <a:spcAft>
                          <a:spcPts val="0"/>
                        </a:spcAft>
                      </a:pPr>
                      <a:endParaRPr lang="en-US" sz="1100" dirty="0">
                        <a:solidFill>
                          <a:srgbClr val="002060"/>
                        </a:solidFill>
                        <a:latin typeface="+mj-lt"/>
                        <a:cs typeface="Arial" pitchFamily="34" charset="0"/>
                      </a:endParaRPr>
                    </a:p>
                    <a:p>
                      <a:pPr marL="90170">
                        <a:lnSpc>
                          <a:spcPts val="1090"/>
                        </a:lnSpc>
                        <a:spcBef>
                          <a:spcPts val="355"/>
                        </a:spcBef>
                        <a:spcAft>
                          <a:spcPts val="0"/>
                        </a:spcAft>
                      </a:pPr>
                      <a:r>
                        <a:rPr lang="en-US" sz="1100" dirty="0">
                          <a:solidFill>
                            <a:srgbClr val="002060"/>
                          </a:solidFill>
                          <a:latin typeface="+mj-lt"/>
                          <a:cs typeface="Arial" pitchFamily="34" charset="0"/>
                        </a:rPr>
                        <a:t>SS</a:t>
                      </a:r>
                      <a:r>
                        <a:rPr lang="ro-RO" sz="1100" dirty="0">
                          <a:solidFill>
                            <a:srgbClr val="002060"/>
                          </a:solidFill>
                          <a:latin typeface="+mj-lt"/>
                          <a:cs typeface="Arial" pitchFamily="34" charset="0"/>
                        </a:rPr>
                        <a:t> </a:t>
                      </a:r>
                      <a:r>
                        <a:rPr lang="en-US" sz="1100" dirty="0">
                          <a:solidFill>
                            <a:srgbClr val="002060"/>
                          </a:solidFill>
                          <a:latin typeface="+mj-lt"/>
                          <a:cs typeface="Arial" pitchFamily="34" charset="0"/>
                        </a:rPr>
                        <a:t>watch the video and answer.</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0805">
                        <a:lnSpc>
                          <a:spcPts val="1090"/>
                        </a:lnSpc>
                        <a:spcBef>
                          <a:spcPts val="355"/>
                        </a:spcBef>
                        <a:spcAft>
                          <a:spcPts val="0"/>
                        </a:spcAft>
                      </a:pPr>
                      <a:endParaRPr lang="en-US" sz="1100" dirty="0">
                        <a:solidFill>
                          <a:srgbClr val="002060"/>
                        </a:solidFill>
                        <a:latin typeface="+mj-lt"/>
                        <a:cs typeface="Arial" pitchFamily="34" charset="0"/>
                      </a:endParaRPr>
                    </a:p>
                    <a:p>
                      <a:pPr marL="90805">
                        <a:lnSpc>
                          <a:spcPts val="1090"/>
                        </a:lnSpc>
                        <a:spcBef>
                          <a:spcPts val="355"/>
                        </a:spcBef>
                        <a:spcAft>
                          <a:spcPts val="0"/>
                        </a:spcAft>
                      </a:pPr>
                      <a:r>
                        <a:rPr lang="en-US" sz="1100" dirty="0">
                          <a:solidFill>
                            <a:srgbClr val="002060"/>
                          </a:solidFill>
                          <a:latin typeface="+mj-lt"/>
                          <a:cs typeface="Arial" pitchFamily="34" charset="0"/>
                        </a:rPr>
                        <a:t>Projector</a:t>
                      </a:r>
                    </a:p>
                    <a:p>
                      <a:pPr marL="90805">
                        <a:lnSpc>
                          <a:spcPts val="1090"/>
                        </a:lnSpc>
                        <a:spcBef>
                          <a:spcPts val="355"/>
                        </a:spcBef>
                        <a:spcAft>
                          <a:spcPts val="0"/>
                        </a:spcAft>
                      </a:pPr>
                      <a:r>
                        <a:rPr lang="en-US" sz="1100" dirty="0">
                          <a:solidFill>
                            <a:srgbClr val="002060"/>
                          </a:solidFill>
                          <a:latin typeface="+mj-lt"/>
                          <a:cs typeface="Arial" pitchFamily="34" charset="0"/>
                        </a:rPr>
                        <a:t>Laptop</a:t>
                      </a:r>
                    </a:p>
                    <a:p>
                      <a:pPr marL="90805">
                        <a:lnSpc>
                          <a:spcPts val="1090"/>
                        </a:lnSpc>
                        <a:spcBef>
                          <a:spcPts val="355"/>
                        </a:spcBef>
                        <a:spcAft>
                          <a:spcPts val="0"/>
                        </a:spcAft>
                      </a:pPr>
                      <a:r>
                        <a:rPr lang="en-US" sz="1100" dirty="0">
                          <a:solidFill>
                            <a:srgbClr val="002060"/>
                          </a:solidFill>
                          <a:latin typeface="+mj-lt"/>
                          <a:cs typeface="Arial" pitchFamily="34" charset="0"/>
                        </a:rPr>
                        <a:t>Internet</a:t>
                      </a: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0805">
                        <a:lnSpc>
                          <a:spcPts val="1090"/>
                        </a:lnSpc>
                        <a:spcBef>
                          <a:spcPts val="355"/>
                        </a:spcBef>
                        <a:spcAft>
                          <a:spcPts val="0"/>
                        </a:spcAft>
                      </a:pPr>
                      <a:endParaRPr lang="en-US" sz="1100" dirty="0">
                        <a:solidFill>
                          <a:srgbClr val="002060"/>
                        </a:solidFill>
                        <a:latin typeface="+mj-lt"/>
                        <a:cs typeface="Arial" pitchFamily="34" charset="0"/>
                      </a:endParaRPr>
                    </a:p>
                    <a:p>
                      <a:pPr marL="90805">
                        <a:lnSpc>
                          <a:spcPts val="1090"/>
                        </a:lnSpc>
                        <a:spcBef>
                          <a:spcPts val="355"/>
                        </a:spcBef>
                        <a:spcAft>
                          <a:spcPts val="0"/>
                        </a:spcAft>
                      </a:pPr>
                      <a:r>
                        <a:rPr lang="ro-RO" sz="1100" dirty="0">
                          <a:solidFill>
                            <a:srgbClr val="002060"/>
                          </a:solidFill>
                          <a:latin typeface="+mj-lt"/>
                          <a:cs typeface="Arial" pitchFamily="34" charset="0"/>
                        </a:rPr>
                        <a:t>Observation</a:t>
                      </a:r>
                      <a:endParaRPr lang="en-US" sz="1100" dirty="0">
                        <a:solidFill>
                          <a:srgbClr val="002060"/>
                        </a:solidFill>
                        <a:latin typeface="+mj-lt"/>
                        <a:cs typeface="Arial" pitchFamily="34" charset="0"/>
                      </a:endParaRPr>
                    </a:p>
                    <a:p>
                      <a:pPr marL="90805">
                        <a:lnSpc>
                          <a:spcPts val="1090"/>
                        </a:lnSpc>
                        <a:spcBef>
                          <a:spcPts val="355"/>
                        </a:spcBef>
                        <a:spcAft>
                          <a:spcPts val="0"/>
                        </a:spcAft>
                      </a:pPr>
                      <a:endParaRPr lang="ro-RO" sz="1100" dirty="0">
                        <a:solidFill>
                          <a:srgbClr val="002060"/>
                        </a:solidFill>
                        <a:latin typeface="+mj-lt"/>
                        <a:cs typeface="Arial" pitchFamily="34" charset="0"/>
                      </a:endParaRPr>
                    </a:p>
                  </a:txBody>
                  <a:tcPr marL="0" marR="0" marT="0" marB="0">
                    <a:solidFill>
                      <a:schemeClr val="accent2">
                        <a:lumMod val="20000"/>
                        <a:lumOff val="80000"/>
                      </a:schemeClr>
                    </a:solidFill>
                  </a:tcPr>
                </a:tc>
                <a:tc>
                  <a:txBody>
                    <a:bodyPr/>
                    <a:lstStyle/>
                    <a:p>
                      <a:pPr marL="91440">
                        <a:lnSpc>
                          <a:spcPts val="1090"/>
                        </a:lnSpc>
                        <a:spcBef>
                          <a:spcPts val="355"/>
                        </a:spcBef>
                        <a:spcAft>
                          <a:spcPts val="0"/>
                        </a:spcAft>
                      </a:pPr>
                      <a:endParaRPr lang="en-US" sz="1100" dirty="0">
                        <a:solidFill>
                          <a:srgbClr val="002060"/>
                        </a:solidFill>
                        <a:latin typeface="+mj-lt"/>
                        <a:cs typeface="Arial" pitchFamily="34" charset="0"/>
                      </a:endParaRPr>
                    </a:p>
                    <a:p>
                      <a:pPr marL="91440">
                        <a:lnSpc>
                          <a:spcPts val="1090"/>
                        </a:lnSpc>
                        <a:spcBef>
                          <a:spcPts val="355"/>
                        </a:spcBef>
                        <a:spcAft>
                          <a:spcPts val="0"/>
                        </a:spcAft>
                      </a:pPr>
                      <a:r>
                        <a:rPr lang="ro-RO" sz="1100" dirty="0">
                          <a:solidFill>
                            <a:srgbClr val="002060"/>
                          </a:solidFill>
                          <a:latin typeface="+mj-lt"/>
                          <a:cs typeface="Arial" pitchFamily="34" charset="0"/>
                        </a:rPr>
                        <a:t>S</a:t>
                      </a:r>
                      <a:r>
                        <a:rPr lang="ro-RO" sz="1100" baseline="0" dirty="0">
                          <a:solidFill>
                            <a:srgbClr val="002060"/>
                          </a:solidFill>
                          <a:latin typeface="+mj-lt"/>
                          <a:cs typeface="Arial" pitchFamily="34" charset="0"/>
                        </a:rPr>
                        <a:t> i</a:t>
                      </a:r>
                      <a:r>
                        <a:rPr lang="en-US" sz="1100" baseline="0" dirty="0">
                          <a:solidFill>
                            <a:srgbClr val="002060"/>
                          </a:solidFill>
                          <a:latin typeface="+mj-lt"/>
                          <a:cs typeface="Arial" pitchFamily="34" charset="0"/>
                        </a:rPr>
                        <a:t>s helped to identify the legend, writes 5 words</a:t>
                      </a:r>
                      <a:r>
                        <a:rPr lang="ro-RO" sz="1100" baseline="0" dirty="0">
                          <a:solidFill>
                            <a:srgbClr val="002060"/>
                          </a:solidFill>
                          <a:latin typeface="+mj-lt"/>
                          <a:cs typeface="Arial" pitchFamily="34" charset="0"/>
                        </a:rPr>
                        <a:t> in </a:t>
                      </a:r>
                      <a:r>
                        <a:rPr lang="en-US" sz="1100" baseline="0" dirty="0">
                          <a:solidFill>
                            <a:srgbClr val="002060"/>
                          </a:solidFill>
                          <a:latin typeface="+mj-lt"/>
                          <a:cs typeface="Arial" pitchFamily="34" charset="0"/>
                        </a:rPr>
                        <a:t>R</a:t>
                      </a:r>
                      <a:r>
                        <a:rPr lang="ro-RO" sz="1100" baseline="0" dirty="0">
                          <a:solidFill>
                            <a:srgbClr val="002060"/>
                          </a:solidFill>
                          <a:latin typeface="+mj-lt"/>
                          <a:cs typeface="Arial" pitchFamily="34" charset="0"/>
                        </a:rPr>
                        <a:t>omanian and translates </a:t>
                      </a:r>
                      <a:r>
                        <a:rPr lang="en-US" sz="1100" baseline="0" dirty="0">
                          <a:solidFill>
                            <a:srgbClr val="002060"/>
                          </a:solidFill>
                          <a:latin typeface="+mj-lt"/>
                          <a:cs typeface="Arial" pitchFamily="34" charset="0"/>
                        </a:rPr>
                        <a:t>them </a:t>
                      </a:r>
                      <a:r>
                        <a:rPr lang="ro-RO" sz="1100" baseline="0" dirty="0">
                          <a:solidFill>
                            <a:srgbClr val="002060"/>
                          </a:solidFill>
                          <a:latin typeface="+mj-lt"/>
                          <a:cs typeface="Arial" pitchFamily="34" charset="0"/>
                        </a:rPr>
                        <a:t>in </a:t>
                      </a:r>
                      <a:r>
                        <a:rPr lang="en-US" sz="1100" baseline="0" dirty="0">
                          <a:solidFill>
                            <a:srgbClr val="002060"/>
                          </a:solidFill>
                          <a:latin typeface="+mj-lt"/>
                          <a:cs typeface="Arial" pitchFamily="34" charset="0"/>
                        </a:rPr>
                        <a:t>E</a:t>
                      </a:r>
                      <a:r>
                        <a:rPr lang="ro-RO" sz="1100" baseline="0" dirty="0">
                          <a:solidFill>
                            <a:srgbClr val="002060"/>
                          </a:solidFill>
                          <a:latin typeface="+mj-lt"/>
                          <a:cs typeface="Arial" pitchFamily="34" charset="0"/>
                        </a:rPr>
                        <a:t>nglish</a:t>
                      </a:r>
                      <a:endParaRPr lang="en-US" sz="1100" baseline="0" dirty="0">
                        <a:solidFill>
                          <a:srgbClr val="002060"/>
                        </a:solidFill>
                        <a:latin typeface="+mj-lt"/>
                        <a:cs typeface="Arial" pitchFamily="34" charset="0"/>
                      </a:endParaRPr>
                    </a:p>
                    <a:p>
                      <a:pPr marL="91440">
                        <a:lnSpc>
                          <a:spcPts val="1090"/>
                        </a:lnSpc>
                        <a:spcBef>
                          <a:spcPts val="355"/>
                        </a:spcBef>
                        <a:spcAft>
                          <a:spcPts val="0"/>
                        </a:spcAft>
                      </a:pPr>
                      <a:endParaRPr lang="en-US" sz="1100" dirty="0">
                        <a:solidFill>
                          <a:srgbClr val="002060"/>
                        </a:solidFill>
                        <a:latin typeface="+mj-lt"/>
                        <a:cs typeface="Arial" pitchFamily="34" charset="0"/>
                      </a:endParaRPr>
                    </a:p>
                  </a:txBody>
                  <a:tcPr marL="0" marR="0" marT="0" marB="0">
                    <a:solidFill>
                      <a:schemeClr val="accent2">
                        <a:lumMod val="20000"/>
                        <a:lumOff val="80000"/>
                      </a:schemeClr>
                    </a:solidFill>
                  </a:tcPr>
                </a:tc>
                <a:extLst>
                  <a:ext uri="{0D108BD9-81ED-4DB2-BD59-A6C34878D82A}">
                    <a16:rowId xmlns:a16="http://schemas.microsoft.com/office/drawing/2014/main" val="769527272"/>
                  </a:ext>
                </a:extLst>
              </a:tr>
              <a:tr h="937864">
                <a:tc>
                  <a:txBody>
                    <a:bodyPr/>
                    <a:lstStyle/>
                    <a:p>
                      <a:pPr marL="88265">
                        <a:lnSpc>
                          <a:spcPts val="1090"/>
                        </a:lnSpc>
                        <a:spcBef>
                          <a:spcPts val="5"/>
                        </a:spcBef>
                        <a:spcAft>
                          <a:spcPts val="0"/>
                        </a:spcAft>
                      </a:pPr>
                      <a:endParaRPr lang="en-US" sz="1200" dirty="0">
                        <a:solidFill>
                          <a:srgbClr val="002060"/>
                        </a:solidFill>
                        <a:latin typeface="+mj-lt"/>
                        <a:cs typeface="Arial" pitchFamily="34" charset="0"/>
                      </a:endParaRPr>
                    </a:p>
                    <a:p>
                      <a:pPr marL="88265">
                        <a:lnSpc>
                          <a:spcPts val="1090"/>
                        </a:lnSpc>
                        <a:spcBef>
                          <a:spcPts val="5"/>
                        </a:spcBef>
                        <a:spcAft>
                          <a:spcPts val="0"/>
                        </a:spcAft>
                      </a:pPr>
                      <a:r>
                        <a:rPr lang="en-US" sz="1200" dirty="0">
                          <a:solidFill>
                            <a:srgbClr val="002060"/>
                          </a:solidFill>
                          <a:latin typeface="+mj-lt"/>
                          <a:cs typeface="Arial" pitchFamily="34" charset="0"/>
                        </a:rPr>
                        <a:t>HW</a:t>
                      </a:r>
                    </a:p>
                    <a:p>
                      <a:pPr marL="88265">
                        <a:lnSpc>
                          <a:spcPts val="1090"/>
                        </a:lnSpc>
                        <a:spcBef>
                          <a:spcPts val="5"/>
                        </a:spcBef>
                        <a:spcAft>
                          <a:spcPts val="0"/>
                        </a:spcAft>
                      </a:pPr>
                      <a:endParaRPr lang="en-US" sz="1200" dirty="0">
                        <a:solidFill>
                          <a:srgbClr val="002060"/>
                        </a:solidFill>
                        <a:latin typeface="+mj-lt"/>
                        <a:cs typeface="Arial" pitchFamily="34" charset="0"/>
                      </a:endParaRPr>
                    </a:p>
                    <a:p>
                      <a:pPr marL="88265">
                        <a:lnSpc>
                          <a:spcPts val="1090"/>
                        </a:lnSpc>
                        <a:spcBef>
                          <a:spcPts val="5"/>
                        </a:spcBef>
                        <a:spcAft>
                          <a:spcPts val="0"/>
                        </a:spcAft>
                      </a:pPr>
                      <a:r>
                        <a:rPr lang="en-US" sz="1200" dirty="0">
                          <a:solidFill>
                            <a:srgbClr val="002060"/>
                          </a:solidFill>
                          <a:latin typeface="+mj-lt"/>
                          <a:cs typeface="Arial" pitchFamily="34" charset="0"/>
                        </a:rPr>
                        <a:t>FEEDBACK AND ASSESSMENT</a:t>
                      </a:r>
                      <a:endParaRPr lang="ro-RO" sz="12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a:spcAft>
                          <a:spcPts val="0"/>
                        </a:spcAft>
                      </a:pPr>
                      <a:r>
                        <a:rPr lang="en-US" sz="1100" dirty="0">
                          <a:solidFill>
                            <a:srgbClr val="002060"/>
                          </a:solidFill>
                          <a:latin typeface="+mj-lt"/>
                          <a:cs typeface="Arial" pitchFamily="34" charset="0"/>
                        </a:rPr>
                        <a:t>  </a:t>
                      </a:r>
                    </a:p>
                    <a:p>
                      <a:pPr>
                        <a:spcAft>
                          <a:spcPts val="0"/>
                        </a:spcAft>
                      </a:pPr>
                      <a:r>
                        <a:rPr lang="en-US" sz="1100" dirty="0">
                          <a:solidFill>
                            <a:srgbClr val="002060"/>
                          </a:solidFill>
                          <a:latin typeface="+mj-lt"/>
                          <a:cs typeface="Arial" pitchFamily="34" charset="0"/>
                        </a:rPr>
                        <a:t>6</a:t>
                      </a:r>
                    </a:p>
                  </a:txBody>
                  <a:tcPr marL="0" marR="0" marT="0" marB="0">
                    <a:solidFill>
                      <a:schemeClr val="bg1">
                        <a:lumMod val="85000"/>
                      </a:schemeClr>
                    </a:solidFill>
                  </a:tcPr>
                </a:tc>
                <a:tc>
                  <a:txBody>
                    <a:bodyPr/>
                    <a:lstStyle/>
                    <a:p>
                      <a:pPr marL="88900">
                        <a:lnSpc>
                          <a:spcPts val="1090"/>
                        </a:lnSpc>
                        <a:spcBef>
                          <a:spcPts val="5"/>
                        </a:spcBef>
                        <a:spcAft>
                          <a:spcPts val="0"/>
                        </a:spcAft>
                      </a:pPr>
                      <a:endParaRPr lang="en-US" sz="1100" dirty="0">
                        <a:solidFill>
                          <a:srgbClr val="002060"/>
                        </a:solidFill>
                        <a:latin typeface="+mj-lt"/>
                      </a:endParaRPr>
                    </a:p>
                    <a:p>
                      <a:pPr marL="88900">
                        <a:lnSpc>
                          <a:spcPts val="1090"/>
                        </a:lnSpc>
                        <a:spcBef>
                          <a:spcPts val="5"/>
                        </a:spcBef>
                        <a:spcAft>
                          <a:spcPts val="0"/>
                        </a:spcAft>
                      </a:pPr>
                      <a:r>
                        <a:rPr lang="en-US" sz="1100" dirty="0">
                          <a:solidFill>
                            <a:srgbClr val="002060"/>
                          </a:solidFill>
                          <a:latin typeface="+mj-lt"/>
                        </a:rPr>
                        <a:t>S  </a:t>
                      </a:r>
                      <a:r>
                        <a:rPr lang="en-US" sz="1100" dirty="0" err="1">
                          <a:solidFill>
                            <a:srgbClr val="002060"/>
                          </a:solidFill>
                          <a:latin typeface="+mj-lt"/>
                        </a:rPr>
                        <a:t>S</a:t>
                      </a: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89535" marR="0" indent="0" algn="l" defTabSz="914400" rtl="0" eaLnBrk="1" fontAlgn="auto" latinLnBrk="0" hangingPunct="1">
                        <a:lnSpc>
                          <a:spcPts val="1090"/>
                        </a:lnSpc>
                        <a:spcBef>
                          <a:spcPts val="5"/>
                        </a:spcBef>
                        <a:spcAft>
                          <a:spcPts val="0"/>
                        </a:spcAft>
                        <a:buClrTx/>
                        <a:buSzTx/>
                        <a:buFontTx/>
                        <a:buNone/>
                        <a:tabLst/>
                        <a:defRPr/>
                      </a:pPr>
                      <a:r>
                        <a:rPr lang="ro-RO" sz="1100" dirty="0">
                          <a:solidFill>
                            <a:srgbClr val="002060"/>
                          </a:solidFill>
                          <a:latin typeface="+mj-lt"/>
                          <a:cs typeface="Arial" pitchFamily="34" charset="0"/>
                        </a:rPr>
                        <a:t>T</a:t>
                      </a:r>
                      <a:r>
                        <a:rPr lang="ro-RO" sz="1100" baseline="0" dirty="0">
                          <a:solidFill>
                            <a:srgbClr val="002060"/>
                          </a:solidFill>
                          <a:latin typeface="+mj-lt"/>
                          <a:cs typeface="Arial" pitchFamily="34" charset="0"/>
                        </a:rPr>
                        <a:t> </a:t>
                      </a:r>
                      <a:r>
                        <a:rPr lang="en-US" sz="1100" baseline="0" dirty="0">
                          <a:solidFill>
                            <a:srgbClr val="002060"/>
                          </a:solidFill>
                          <a:latin typeface="+mj-lt"/>
                          <a:cs typeface="Arial" pitchFamily="34" charset="0"/>
                        </a:rPr>
                        <a:t>asks SS to work in groups to make a model airplane similar to </a:t>
                      </a:r>
                      <a:r>
                        <a:rPr lang="en-US" sz="1100" baseline="0" dirty="0" err="1">
                          <a:solidFill>
                            <a:srgbClr val="002060"/>
                          </a:solidFill>
                          <a:latin typeface="+mj-lt"/>
                          <a:cs typeface="Arial" pitchFamily="34" charset="0"/>
                        </a:rPr>
                        <a:t>Vuia</a:t>
                      </a:r>
                      <a:r>
                        <a:rPr lang="en-US" sz="1100" baseline="0" dirty="0">
                          <a:solidFill>
                            <a:srgbClr val="002060"/>
                          </a:solidFill>
                          <a:latin typeface="+mj-lt"/>
                          <a:cs typeface="Arial" pitchFamily="34" charset="0"/>
                        </a:rPr>
                        <a:t> 1 from recycled materials. T gives SS handouts with feedback and self-assessment and asks them to complete them.</a:t>
                      </a:r>
                    </a:p>
                    <a:p>
                      <a:pPr marL="89535" marR="0" indent="0" algn="l" defTabSz="914400" rtl="0" eaLnBrk="1" fontAlgn="auto" latinLnBrk="0" hangingPunct="1">
                        <a:lnSpc>
                          <a:spcPts val="1090"/>
                        </a:lnSpc>
                        <a:spcBef>
                          <a:spcPts val="5"/>
                        </a:spcBef>
                        <a:spcAft>
                          <a:spcPts val="0"/>
                        </a:spcAft>
                        <a:buClrTx/>
                        <a:buSzTx/>
                        <a:buFontTx/>
                        <a:buNone/>
                        <a:tabLst/>
                        <a:defRPr/>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170" marR="0" indent="0" algn="l" defTabSz="914400" rtl="0" eaLnBrk="1" fontAlgn="auto" latinLnBrk="0" hangingPunct="1">
                        <a:lnSpc>
                          <a:spcPts val="1090"/>
                        </a:lnSpc>
                        <a:spcBef>
                          <a:spcPts val="5"/>
                        </a:spcBef>
                        <a:spcAft>
                          <a:spcPts val="0"/>
                        </a:spcAft>
                        <a:buClrTx/>
                        <a:buSzTx/>
                        <a:buFontTx/>
                        <a:buNone/>
                        <a:tabLst/>
                        <a:defRPr/>
                      </a:pPr>
                      <a:r>
                        <a:rPr lang="en-US" sz="1100" dirty="0">
                          <a:solidFill>
                            <a:srgbClr val="002060"/>
                          </a:solidFill>
                          <a:latin typeface="+mj-lt"/>
                          <a:cs typeface="Arial" pitchFamily="34" charset="0"/>
                        </a:rPr>
                        <a:t>SS</a:t>
                      </a:r>
                      <a:r>
                        <a:rPr lang="ro-RO" sz="1100" dirty="0">
                          <a:solidFill>
                            <a:srgbClr val="002060"/>
                          </a:solidFill>
                          <a:latin typeface="+mj-lt"/>
                          <a:cs typeface="Arial" pitchFamily="34" charset="0"/>
                        </a:rPr>
                        <a:t> </a:t>
                      </a:r>
                      <a:r>
                        <a:rPr lang="en-US" sz="1100" dirty="0">
                          <a:solidFill>
                            <a:srgbClr val="002060"/>
                          </a:solidFill>
                          <a:latin typeface="+mj-lt"/>
                          <a:cs typeface="Arial" pitchFamily="34" charset="0"/>
                        </a:rPr>
                        <a:t>reflect on the lesson and write.</a:t>
                      </a:r>
                    </a:p>
                  </a:txBody>
                  <a:tcPr marL="0" marR="0" marT="0" marB="0">
                    <a:solidFill>
                      <a:schemeClr val="bg1">
                        <a:lumMod val="85000"/>
                      </a:schemeClr>
                    </a:solidFill>
                  </a:tcPr>
                </a:tc>
                <a:tc>
                  <a:txBody>
                    <a:bodyPr/>
                    <a:lstStyle/>
                    <a:p>
                      <a:pPr marL="90805">
                        <a:lnSpc>
                          <a:spcPts val="1090"/>
                        </a:lnSpc>
                        <a:spcBef>
                          <a:spcPts val="355"/>
                        </a:spcBef>
                        <a:spcAft>
                          <a:spcPts val="0"/>
                        </a:spcAft>
                      </a:pPr>
                      <a:r>
                        <a:rPr lang="en-US" sz="1100" dirty="0">
                          <a:solidFill>
                            <a:srgbClr val="002060"/>
                          </a:solidFill>
                          <a:latin typeface="+mj-lt"/>
                          <a:cs typeface="Arial" pitchFamily="34" charset="0"/>
                        </a:rPr>
                        <a:t>Board</a:t>
                      </a:r>
                    </a:p>
                    <a:p>
                      <a:pPr marL="90805">
                        <a:lnSpc>
                          <a:spcPts val="1090"/>
                        </a:lnSpc>
                        <a:spcBef>
                          <a:spcPts val="355"/>
                        </a:spcBef>
                        <a:spcAft>
                          <a:spcPts val="0"/>
                        </a:spcAft>
                      </a:pPr>
                      <a:endParaRPr lang="ro-RO" sz="1100" dirty="0">
                        <a:solidFill>
                          <a:srgbClr val="002060"/>
                        </a:solidFill>
                        <a:latin typeface="+mj-lt"/>
                        <a:cs typeface="Arial" pitchFamily="34" charset="0"/>
                      </a:endParaRPr>
                    </a:p>
                    <a:p>
                      <a:pPr marL="90805">
                        <a:lnSpc>
                          <a:spcPts val="1090"/>
                        </a:lnSpc>
                        <a:spcBef>
                          <a:spcPts val="5"/>
                        </a:spcBef>
                        <a:spcAft>
                          <a:spcPts val="0"/>
                        </a:spcAft>
                      </a:pPr>
                      <a:r>
                        <a:rPr lang="en-US" sz="1100" dirty="0">
                          <a:solidFill>
                            <a:srgbClr val="002060"/>
                          </a:solidFill>
                          <a:latin typeface="+mj-lt"/>
                          <a:cs typeface="Arial" pitchFamily="34" charset="0"/>
                        </a:rPr>
                        <a:t>Notebooks</a:t>
                      </a:r>
                    </a:p>
                    <a:p>
                      <a:pPr marL="90805">
                        <a:lnSpc>
                          <a:spcPts val="1090"/>
                        </a:lnSpc>
                        <a:spcBef>
                          <a:spcPts val="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0805" marR="0" indent="0" algn="l" defTabSz="914400" rtl="0" eaLnBrk="1" fontAlgn="auto" latinLnBrk="0" hangingPunct="1">
                        <a:lnSpc>
                          <a:spcPts val="1090"/>
                        </a:lnSpc>
                        <a:spcBef>
                          <a:spcPts val="5"/>
                        </a:spcBef>
                        <a:spcAft>
                          <a:spcPts val="0"/>
                        </a:spcAft>
                        <a:buClrTx/>
                        <a:buSzTx/>
                        <a:buFontTx/>
                        <a:buNone/>
                        <a:tabLst/>
                        <a:defRPr/>
                      </a:pPr>
                      <a:r>
                        <a:rPr lang="ro-RO" sz="1100" dirty="0">
                          <a:solidFill>
                            <a:srgbClr val="002060"/>
                          </a:solidFill>
                          <a:latin typeface="+mj-lt"/>
                          <a:cs typeface="Arial" pitchFamily="34" charset="0"/>
                        </a:rPr>
                        <a:t>Observation</a:t>
                      </a:r>
                      <a:endParaRPr lang="en-US" sz="1100" dirty="0">
                        <a:solidFill>
                          <a:srgbClr val="002060"/>
                        </a:solidFill>
                        <a:latin typeface="+mj-lt"/>
                        <a:cs typeface="Arial" pitchFamily="34" charset="0"/>
                      </a:endParaRPr>
                    </a:p>
                    <a:p>
                      <a:pPr marL="90805" marR="0" indent="0" algn="l" defTabSz="914400" rtl="0" eaLnBrk="1" fontAlgn="auto" latinLnBrk="0" hangingPunct="1">
                        <a:lnSpc>
                          <a:spcPts val="1090"/>
                        </a:lnSpc>
                        <a:spcBef>
                          <a:spcPts val="5"/>
                        </a:spcBef>
                        <a:spcAft>
                          <a:spcPts val="0"/>
                        </a:spcAft>
                        <a:buClrTx/>
                        <a:buSzTx/>
                        <a:buFontTx/>
                        <a:buNone/>
                        <a:tabLst/>
                        <a:defRPr/>
                      </a:pPr>
                      <a:endParaRPr lang="ro-RO" sz="1100" dirty="0">
                        <a:solidFill>
                          <a:srgbClr val="002060"/>
                        </a:solidFill>
                        <a:latin typeface="+mj-lt"/>
                        <a:cs typeface="Arial" pitchFamily="34" charset="0"/>
                      </a:endParaRPr>
                    </a:p>
                    <a:p>
                      <a:pPr marL="90805">
                        <a:lnSpc>
                          <a:spcPts val="1090"/>
                        </a:lnSpc>
                        <a:spcBef>
                          <a:spcPts val="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tc>
                  <a:txBody>
                    <a:bodyPr/>
                    <a:lstStyle/>
                    <a:p>
                      <a:pPr marL="91440" marR="0" indent="0" algn="l" defTabSz="914400" rtl="0" eaLnBrk="1" fontAlgn="auto" latinLnBrk="0" hangingPunct="1">
                        <a:lnSpc>
                          <a:spcPts val="1090"/>
                        </a:lnSpc>
                        <a:spcBef>
                          <a:spcPts val="5"/>
                        </a:spcBef>
                        <a:spcAft>
                          <a:spcPts val="0"/>
                        </a:spcAft>
                        <a:buClrTx/>
                        <a:buSzTx/>
                        <a:buFontTx/>
                        <a:buNone/>
                        <a:tabLst/>
                        <a:defRPr/>
                      </a:pPr>
                      <a:r>
                        <a:rPr lang="ro-RO" sz="1100" dirty="0">
                          <a:solidFill>
                            <a:srgbClr val="002060"/>
                          </a:solidFill>
                          <a:latin typeface="+mj-lt"/>
                          <a:cs typeface="Arial" pitchFamily="34" charset="0"/>
                        </a:rPr>
                        <a:t>S</a:t>
                      </a:r>
                      <a:r>
                        <a:rPr lang="ro-RO" sz="1100" baseline="0" dirty="0">
                          <a:solidFill>
                            <a:srgbClr val="002060"/>
                          </a:solidFill>
                          <a:latin typeface="+mj-lt"/>
                          <a:cs typeface="Arial" pitchFamily="34" charset="0"/>
                        </a:rPr>
                        <a:t> </a:t>
                      </a:r>
                      <a:r>
                        <a:rPr lang="en-US" sz="1100" baseline="0" dirty="0">
                          <a:solidFill>
                            <a:srgbClr val="002060"/>
                          </a:solidFill>
                          <a:latin typeface="+mj-lt"/>
                          <a:cs typeface="Arial" pitchFamily="34" charset="0"/>
                        </a:rPr>
                        <a:t>completes feedback and assessment with help from the teacher.</a:t>
                      </a:r>
                      <a:endParaRPr lang="en-US" sz="1100" dirty="0">
                        <a:solidFill>
                          <a:srgbClr val="002060"/>
                        </a:solidFill>
                        <a:latin typeface="+mj-lt"/>
                        <a:cs typeface="Arial" pitchFamily="34" charset="0"/>
                      </a:endParaRPr>
                    </a:p>
                    <a:p>
                      <a:pPr marL="91440">
                        <a:lnSpc>
                          <a:spcPts val="1090"/>
                        </a:lnSpc>
                        <a:spcBef>
                          <a:spcPts val="5"/>
                        </a:spcBef>
                        <a:spcAft>
                          <a:spcPts val="0"/>
                        </a:spcAft>
                      </a:pPr>
                      <a:endParaRPr lang="ro-RO" sz="1100" dirty="0">
                        <a:solidFill>
                          <a:srgbClr val="002060"/>
                        </a:solidFill>
                        <a:latin typeface="+mj-lt"/>
                        <a:cs typeface="Arial" pitchFamily="34" charset="0"/>
                      </a:endParaRPr>
                    </a:p>
                  </a:txBody>
                  <a:tcPr marL="0" marR="0" marT="0" marB="0">
                    <a:solidFill>
                      <a:schemeClr val="bg1">
                        <a:lumMod val="85000"/>
                      </a:schemeClr>
                    </a:solidFill>
                  </a:tcPr>
                </a:tc>
                <a:extLst>
                  <a:ext uri="{0D108BD9-81ED-4DB2-BD59-A6C34878D82A}">
                    <a16:rowId xmlns:a16="http://schemas.microsoft.com/office/drawing/2014/main" val="2705804368"/>
                  </a:ext>
                </a:extLst>
              </a:tr>
            </a:tbl>
          </a:graphicData>
        </a:graphic>
      </p:graphicFrame>
      <p:pic>
        <p:nvPicPr>
          <p:cNvPr id="3" name="Picture 2" descr="A picture containing text, vector graphics&#10;&#10;Description automatically generated">
            <a:extLst>
              <a:ext uri="{FF2B5EF4-FFF2-40B4-BE49-F238E27FC236}">
                <a16:creationId xmlns:a16="http://schemas.microsoft.com/office/drawing/2014/main" id="{89416FDE-DCD2-F7AC-863B-B9A5B36E72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extLst>
      <p:ext uri="{BB962C8B-B14F-4D97-AF65-F5344CB8AC3E}">
        <p14:creationId xmlns:p14="http://schemas.microsoft.com/office/powerpoint/2010/main" val="38915055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96850F-486D-13DC-3733-D8EB925911D7}"/>
              </a:ext>
            </a:extLst>
          </p:cNvPr>
          <p:cNvPicPr>
            <a:picLocks noChangeAspect="1"/>
          </p:cNvPicPr>
          <p:nvPr/>
        </p:nvPicPr>
        <p:blipFill>
          <a:blip r:embed="rId2"/>
          <a:stretch>
            <a:fillRect/>
          </a:stretch>
        </p:blipFill>
        <p:spPr>
          <a:xfrm>
            <a:off x="627649" y="1628800"/>
            <a:ext cx="7888702" cy="4453005"/>
          </a:xfrm>
          <a:prstGeom prst="rect">
            <a:avLst/>
          </a:prstGeom>
        </p:spPr>
      </p:pic>
      <p:sp>
        <p:nvSpPr>
          <p:cNvPr id="4" name="TextBox 3">
            <a:extLst>
              <a:ext uri="{FF2B5EF4-FFF2-40B4-BE49-F238E27FC236}">
                <a16:creationId xmlns:a16="http://schemas.microsoft.com/office/drawing/2014/main" id="{3BA7EB80-F60A-A4FF-3C82-976C8AFBCD81}"/>
              </a:ext>
            </a:extLst>
          </p:cNvPr>
          <p:cNvSpPr txBox="1"/>
          <p:nvPr/>
        </p:nvSpPr>
        <p:spPr>
          <a:xfrm>
            <a:off x="2573778" y="1052736"/>
            <a:ext cx="3996444" cy="461665"/>
          </a:xfrm>
          <a:prstGeom prst="rect">
            <a:avLst/>
          </a:prstGeom>
          <a:noFill/>
        </p:spPr>
        <p:txBody>
          <a:bodyPr wrap="square" rtlCol="0">
            <a:spAutoFit/>
          </a:bodyPr>
          <a:lstStyle/>
          <a:p>
            <a:r>
              <a:rPr lang="en-US" sz="2400" b="1" dirty="0">
                <a:solidFill>
                  <a:schemeClr val="tx2">
                    <a:lumMod val="75000"/>
                  </a:schemeClr>
                </a:solidFill>
                <a:latin typeface="Times New Roman" panose="02020603050405020304" pitchFamily="18" charset="0"/>
                <a:cs typeface="Times New Roman" panose="02020603050405020304" pitchFamily="18" charset="0"/>
              </a:rPr>
              <a:t>Examples of slides/ handouts</a:t>
            </a:r>
          </a:p>
        </p:txBody>
      </p:sp>
      <p:pic>
        <p:nvPicPr>
          <p:cNvPr id="5" name="Picture 4" descr="A picture containing text, vector graphics&#10;&#10;Description automatically generated">
            <a:extLst>
              <a:ext uri="{FF2B5EF4-FFF2-40B4-BE49-F238E27FC236}">
                <a16:creationId xmlns:a16="http://schemas.microsoft.com/office/drawing/2014/main" id="{EDDCF6F3-E21F-11C3-6901-66D5D6A63E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extLst>
      <p:ext uri="{BB962C8B-B14F-4D97-AF65-F5344CB8AC3E}">
        <p14:creationId xmlns:p14="http://schemas.microsoft.com/office/powerpoint/2010/main" val="3926060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47ACDA-D8D4-B608-AD0D-B49D6875B75F}"/>
              </a:ext>
            </a:extLst>
          </p:cNvPr>
          <p:cNvPicPr>
            <a:picLocks noChangeAspect="1"/>
          </p:cNvPicPr>
          <p:nvPr/>
        </p:nvPicPr>
        <p:blipFill>
          <a:blip r:embed="rId2"/>
          <a:stretch>
            <a:fillRect/>
          </a:stretch>
        </p:blipFill>
        <p:spPr>
          <a:xfrm>
            <a:off x="971600" y="1772816"/>
            <a:ext cx="7308304" cy="4316915"/>
          </a:xfrm>
          <a:prstGeom prst="rect">
            <a:avLst/>
          </a:prstGeom>
        </p:spPr>
      </p:pic>
      <p:pic>
        <p:nvPicPr>
          <p:cNvPr id="4" name="Picture 3" descr="A picture containing text, vector graphics&#10;&#10;Description automatically generated">
            <a:extLst>
              <a:ext uri="{FF2B5EF4-FFF2-40B4-BE49-F238E27FC236}">
                <a16:creationId xmlns:a16="http://schemas.microsoft.com/office/drawing/2014/main" id="{64B2A3A5-60FC-5CCE-EDC8-205FCAF203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extLst>
      <p:ext uri="{BB962C8B-B14F-4D97-AF65-F5344CB8AC3E}">
        <p14:creationId xmlns:p14="http://schemas.microsoft.com/office/powerpoint/2010/main" val="17878830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A8B557A-780D-DDA0-A708-5567E5FCC1A6}"/>
              </a:ext>
            </a:extLst>
          </p:cNvPr>
          <p:cNvPicPr>
            <a:picLocks noChangeAspect="1"/>
          </p:cNvPicPr>
          <p:nvPr/>
        </p:nvPicPr>
        <p:blipFill>
          <a:blip r:embed="rId2"/>
          <a:stretch>
            <a:fillRect/>
          </a:stretch>
        </p:blipFill>
        <p:spPr>
          <a:xfrm>
            <a:off x="892067" y="1484784"/>
            <a:ext cx="7359866" cy="4562366"/>
          </a:xfrm>
          <a:prstGeom prst="rect">
            <a:avLst/>
          </a:prstGeom>
        </p:spPr>
      </p:pic>
      <p:pic>
        <p:nvPicPr>
          <p:cNvPr id="4" name="Picture 3" descr="A picture containing text, vector graphics&#10;&#10;Description automatically generated">
            <a:extLst>
              <a:ext uri="{FF2B5EF4-FFF2-40B4-BE49-F238E27FC236}">
                <a16:creationId xmlns:a16="http://schemas.microsoft.com/office/drawing/2014/main" id="{300BBA02-349F-BAED-E648-35DC02B712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extLst>
      <p:ext uri="{BB962C8B-B14F-4D97-AF65-F5344CB8AC3E}">
        <p14:creationId xmlns:p14="http://schemas.microsoft.com/office/powerpoint/2010/main" val="1019688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1CFCCB7-7E13-6F38-CB40-591C56E4E5CF}"/>
              </a:ext>
            </a:extLst>
          </p:cNvPr>
          <p:cNvSpPr>
            <a:spLocks noGrp="1"/>
          </p:cNvSpPr>
          <p:nvPr>
            <p:ph type="title"/>
          </p:nvPr>
        </p:nvSpPr>
        <p:spPr>
          <a:xfrm>
            <a:off x="457199" y="1110479"/>
            <a:ext cx="8229600" cy="722344"/>
          </a:xfrm>
        </p:spPr>
        <p:txBody>
          <a:bodyPr>
            <a:normAutofit/>
          </a:bodyPr>
          <a:lstStyle/>
          <a:p>
            <a:pPr algn="ctr"/>
            <a:r>
              <a:rPr lang="en-US" sz="2400" b="1" dirty="0">
                <a:solidFill>
                  <a:schemeClr val="tx2">
                    <a:lumMod val="75000"/>
                  </a:schemeClr>
                </a:solidFill>
                <a:latin typeface="Times New Roman" panose="02020603050405020304" pitchFamily="18" charset="0"/>
                <a:cs typeface="Times New Roman" panose="02020603050405020304" pitchFamily="18" charset="0"/>
              </a:rPr>
              <a:t>Lesson 2 U1 in brief – “Living the Dream”</a:t>
            </a:r>
          </a:p>
        </p:txBody>
      </p:sp>
      <p:graphicFrame>
        <p:nvGraphicFramePr>
          <p:cNvPr id="6" name="Table 6">
            <a:extLst>
              <a:ext uri="{FF2B5EF4-FFF2-40B4-BE49-F238E27FC236}">
                <a16:creationId xmlns:a16="http://schemas.microsoft.com/office/drawing/2014/main" id="{0728047E-9970-6F8C-F9B2-559DC29A08F0}"/>
              </a:ext>
            </a:extLst>
          </p:cNvPr>
          <p:cNvGraphicFramePr>
            <a:graphicFrameLocks noGrp="1"/>
          </p:cNvGraphicFramePr>
          <p:nvPr>
            <p:ph idx="1"/>
            <p:extLst>
              <p:ext uri="{D42A27DB-BD31-4B8C-83A1-F6EECF244321}">
                <p14:modId xmlns:p14="http://schemas.microsoft.com/office/powerpoint/2010/main" val="3145904697"/>
              </p:ext>
            </p:extLst>
          </p:nvPr>
        </p:nvGraphicFramePr>
        <p:xfrm>
          <a:off x="539552" y="1986006"/>
          <a:ext cx="8061191" cy="4434840"/>
        </p:xfrm>
        <a:graphic>
          <a:graphicData uri="http://schemas.openxmlformats.org/drawingml/2006/table">
            <a:tbl>
              <a:tblPr firstRow="1" bandRow="1">
                <a:tableStyleId>{5C22544A-7EE6-4342-B048-85BDC9FD1C3A}</a:tableStyleId>
              </a:tblPr>
              <a:tblGrid>
                <a:gridCol w="504056">
                  <a:extLst>
                    <a:ext uri="{9D8B030D-6E8A-4147-A177-3AD203B41FA5}">
                      <a16:colId xmlns:a16="http://schemas.microsoft.com/office/drawing/2014/main" val="4082675084"/>
                    </a:ext>
                  </a:extLst>
                </a:gridCol>
                <a:gridCol w="1080120">
                  <a:extLst>
                    <a:ext uri="{9D8B030D-6E8A-4147-A177-3AD203B41FA5}">
                      <a16:colId xmlns:a16="http://schemas.microsoft.com/office/drawing/2014/main" val="3498956425"/>
                    </a:ext>
                  </a:extLst>
                </a:gridCol>
                <a:gridCol w="1728192">
                  <a:extLst>
                    <a:ext uri="{9D8B030D-6E8A-4147-A177-3AD203B41FA5}">
                      <a16:colId xmlns:a16="http://schemas.microsoft.com/office/drawing/2014/main" val="272101173"/>
                    </a:ext>
                  </a:extLst>
                </a:gridCol>
                <a:gridCol w="936104">
                  <a:extLst>
                    <a:ext uri="{9D8B030D-6E8A-4147-A177-3AD203B41FA5}">
                      <a16:colId xmlns:a16="http://schemas.microsoft.com/office/drawing/2014/main" val="870884049"/>
                    </a:ext>
                  </a:extLst>
                </a:gridCol>
                <a:gridCol w="1008112">
                  <a:extLst>
                    <a:ext uri="{9D8B030D-6E8A-4147-A177-3AD203B41FA5}">
                      <a16:colId xmlns:a16="http://schemas.microsoft.com/office/drawing/2014/main" val="1482955368"/>
                    </a:ext>
                  </a:extLst>
                </a:gridCol>
                <a:gridCol w="1008112">
                  <a:extLst>
                    <a:ext uri="{9D8B030D-6E8A-4147-A177-3AD203B41FA5}">
                      <a16:colId xmlns:a16="http://schemas.microsoft.com/office/drawing/2014/main" val="1479600440"/>
                    </a:ext>
                  </a:extLst>
                </a:gridCol>
                <a:gridCol w="1148423">
                  <a:extLst>
                    <a:ext uri="{9D8B030D-6E8A-4147-A177-3AD203B41FA5}">
                      <a16:colId xmlns:a16="http://schemas.microsoft.com/office/drawing/2014/main" val="2891551141"/>
                    </a:ext>
                  </a:extLst>
                </a:gridCol>
                <a:gridCol w="648072">
                  <a:extLst>
                    <a:ext uri="{9D8B030D-6E8A-4147-A177-3AD203B41FA5}">
                      <a16:colId xmlns:a16="http://schemas.microsoft.com/office/drawing/2014/main" val="1546308301"/>
                    </a:ext>
                  </a:extLst>
                </a:gridCol>
              </a:tblGrid>
              <a:tr h="370840">
                <a:tc>
                  <a:txBody>
                    <a:bodyPr/>
                    <a:lstStyle/>
                    <a:p>
                      <a:r>
                        <a:rPr lang="en-US" sz="1400" dirty="0">
                          <a:latin typeface="+mj-lt"/>
                        </a:rPr>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kern="1200" dirty="0">
                          <a:solidFill>
                            <a:schemeClr val="lt1"/>
                          </a:solidFill>
                          <a:latin typeface="+mj-lt"/>
                          <a:ea typeface="+mn-ea"/>
                          <a:cs typeface="+mn-cs"/>
                        </a:rPr>
                        <a:t>Stage</a:t>
                      </a:r>
                    </a:p>
                    <a:p>
                      <a:endParaRPr lang="en-US" sz="1400" dirty="0">
                        <a:latin typeface="+mj-lt"/>
                      </a:endParaRPr>
                    </a:p>
                  </a:txBody>
                  <a:tcPr/>
                </a:tc>
                <a:tc>
                  <a:txBody>
                    <a:bodyPr/>
                    <a:lstStyle/>
                    <a:p>
                      <a:r>
                        <a:rPr lang="en-US" sz="1400" dirty="0">
                          <a:latin typeface="+mj-lt"/>
                        </a:rPr>
                        <a:t>Activity</a:t>
                      </a:r>
                    </a:p>
                  </a:txBody>
                  <a:tcPr/>
                </a:tc>
                <a:tc>
                  <a:txBody>
                    <a:bodyPr/>
                    <a:lstStyle/>
                    <a:p>
                      <a:r>
                        <a:rPr lang="en-US" sz="1400" dirty="0">
                          <a:latin typeface="+mj-lt"/>
                        </a:rPr>
                        <a:t>Skills</a:t>
                      </a:r>
                    </a:p>
                  </a:txBody>
                  <a:tcPr/>
                </a:tc>
                <a:tc>
                  <a:txBody>
                    <a:bodyPr/>
                    <a:lstStyle/>
                    <a:p>
                      <a:r>
                        <a:rPr kumimoji="0" lang="ro-RO" sz="1400" b="1" kern="1200" dirty="0">
                          <a:solidFill>
                            <a:schemeClr val="lt1"/>
                          </a:solidFill>
                          <a:effectLst/>
                          <a:latin typeface="+mj-lt"/>
                          <a:ea typeface="+mn-ea"/>
                          <a:cs typeface="+mn-cs"/>
                        </a:rPr>
                        <a:t>Interaction</a:t>
                      </a:r>
                      <a:endParaRPr lang="en-US" sz="1400" dirty="0">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latin typeface="+mj-lt"/>
                        </a:rPr>
                        <a:t>Aids</a:t>
                      </a:r>
                    </a:p>
                    <a:p>
                      <a:endParaRPr lang="en-US" sz="1400" dirty="0">
                        <a:latin typeface="+mj-lt"/>
                      </a:endParaRPr>
                    </a:p>
                  </a:txBody>
                  <a:tcPr/>
                </a:tc>
                <a:tc>
                  <a:txBody>
                    <a:bodyPr/>
                    <a:lstStyle/>
                    <a:p>
                      <a:r>
                        <a:rPr lang="en-US" sz="1400" dirty="0">
                          <a:latin typeface="+mj-lt"/>
                        </a:rPr>
                        <a:t>Evaluation</a:t>
                      </a:r>
                    </a:p>
                  </a:txBody>
                  <a:tcPr/>
                </a:tc>
                <a:tc>
                  <a:txBody>
                    <a:bodyPr/>
                    <a:lstStyle/>
                    <a:p>
                      <a:r>
                        <a:rPr kumimoji="0" lang="ro-RO" sz="1400" b="1" kern="1200" dirty="0">
                          <a:solidFill>
                            <a:schemeClr val="lt1"/>
                          </a:solidFill>
                          <a:effectLst/>
                          <a:latin typeface="+mj-lt"/>
                          <a:ea typeface="+mn-ea"/>
                          <a:cs typeface="+mn-cs"/>
                        </a:rPr>
                        <a:t>Time</a:t>
                      </a:r>
                      <a:endParaRPr lang="en-US" sz="1400" dirty="0">
                        <a:latin typeface="+mj-lt"/>
                      </a:endParaRPr>
                    </a:p>
                  </a:txBody>
                  <a:tcPr/>
                </a:tc>
                <a:extLst>
                  <a:ext uri="{0D108BD9-81ED-4DB2-BD59-A6C34878D82A}">
                    <a16:rowId xmlns:a16="http://schemas.microsoft.com/office/drawing/2014/main" val="248745598"/>
                  </a:ext>
                </a:extLst>
              </a:tr>
              <a:tr h="370840">
                <a:tc>
                  <a:txBody>
                    <a:bodyPr/>
                    <a:lstStyle/>
                    <a:p>
                      <a:r>
                        <a:rPr lang="en-US" sz="1300" dirty="0">
                          <a:solidFill>
                            <a:srgbClr val="002060"/>
                          </a:solidFill>
                          <a:latin typeface="+mj-lt"/>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2060"/>
                          </a:solidFill>
                          <a:effectLst/>
                          <a:uLnTx/>
                          <a:uFillTx/>
                          <a:latin typeface="+mj-lt"/>
                          <a:ea typeface="+mn-ea"/>
                          <a:cs typeface="+mn-cs"/>
                        </a:rPr>
                        <a:t>Warm-up</a:t>
                      </a:r>
                    </a:p>
                    <a:p>
                      <a:endParaRPr lang="en-US" sz="1300" dirty="0">
                        <a:solidFill>
                          <a:srgbClr val="002060"/>
                        </a:solidFill>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50" dirty="0">
                          <a:solidFill>
                            <a:srgbClr val="002060"/>
                          </a:solidFill>
                          <a:effectLst/>
                          <a:latin typeface="+mj-lt"/>
                          <a:ea typeface="Arial Unicode MS"/>
                          <a:cs typeface="Arial Unicode MS"/>
                        </a:rPr>
                        <a:t>Greetings, check attendance and </a:t>
                      </a:r>
                      <a:r>
                        <a:rPr kumimoji="0" lang="en-US" sz="1300" kern="150" dirty="0" err="1">
                          <a:solidFill>
                            <a:srgbClr val="002060"/>
                          </a:solidFill>
                          <a:effectLst/>
                          <a:latin typeface="+mj-lt"/>
                          <a:ea typeface="Arial Unicode MS"/>
                          <a:cs typeface="Arial Unicode MS"/>
                        </a:rPr>
                        <a:t>hw</a:t>
                      </a:r>
                      <a:endParaRPr kumimoji="0" lang="en-US" sz="1300" kern="1200" dirty="0">
                        <a:solidFill>
                          <a:srgbClr val="002060"/>
                        </a:solidFill>
                        <a:latin typeface="+mj-lt"/>
                        <a:ea typeface="+mn-ea"/>
                        <a:cs typeface="+mn-cs"/>
                      </a:endParaRPr>
                    </a:p>
                  </a:txBody>
                  <a:tcPr/>
                </a:tc>
                <a:tc>
                  <a:txBody>
                    <a:bodyPr/>
                    <a:lstStyle/>
                    <a:p>
                      <a:r>
                        <a:rPr lang="en-US" sz="1300" dirty="0">
                          <a:solidFill>
                            <a:srgbClr val="002060"/>
                          </a:solidFill>
                          <a:latin typeface="+mj-lt"/>
                        </a:rPr>
                        <a:t>Speaking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50" dirty="0">
                          <a:solidFill>
                            <a:srgbClr val="002060"/>
                          </a:solidFill>
                          <a:effectLst/>
                          <a:latin typeface="+mj-lt"/>
                          <a:ea typeface="Arial Unicode MS"/>
                          <a:cs typeface="Arial Unicode MS"/>
                        </a:rPr>
                        <a:t>T - Ss</a:t>
                      </a:r>
                      <a:endParaRPr kumimoji="0" lang="en-US" sz="1300" kern="1200" dirty="0">
                        <a:solidFill>
                          <a:srgbClr val="002060"/>
                        </a:solidFill>
                        <a:latin typeface="+mj-lt"/>
                        <a:ea typeface="+mn-ea"/>
                        <a:cs typeface="+mn-cs"/>
                      </a:endParaRPr>
                    </a:p>
                    <a:p>
                      <a:endParaRPr lang="en-US" sz="1300" dirty="0">
                        <a:solidFill>
                          <a:srgbClr val="002060"/>
                        </a:solidFill>
                        <a:latin typeface="+mj-lt"/>
                      </a:endParaRPr>
                    </a:p>
                  </a:txBody>
                  <a:tcPr/>
                </a:tc>
                <a:tc>
                  <a:txBody>
                    <a:bodyPr/>
                    <a:lstStyle/>
                    <a:p>
                      <a:endParaRPr lang="en-US" sz="1300" dirty="0">
                        <a:solidFill>
                          <a:srgbClr val="002060"/>
                        </a:solidFill>
                        <a:latin typeface="+mj-lt"/>
                      </a:endParaRPr>
                    </a:p>
                  </a:txBody>
                  <a:tcPr/>
                </a:tc>
                <a:tc>
                  <a:txBody>
                    <a:bodyPr/>
                    <a:lstStyle/>
                    <a:p>
                      <a:endParaRPr lang="en-US" sz="1300" dirty="0">
                        <a:solidFill>
                          <a:srgbClr val="002060"/>
                        </a:solidFill>
                        <a:latin typeface="+mj-lt"/>
                      </a:endParaRPr>
                    </a:p>
                  </a:txBody>
                  <a:tcPr/>
                </a:tc>
                <a:tc>
                  <a:txBody>
                    <a:bodyPr/>
                    <a:lstStyle/>
                    <a:p>
                      <a:r>
                        <a:rPr lang="en-US" sz="1300" dirty="0">
                          <a:solidFill>
                            <a:srgbClr val="002060"/>
                          </a:solidFill>
                          <a:latin typeface="+mj-lt"/>
                        </a:rPr>
                        <a:t>3’</a:t>
                      </a:r>
                    </a:p>
                  </a:txBody>
                  <a:tcPr/>
                </a:tc>
                <a:extLst>
                  <a:ext uri="{0D108BD9-81ED-4DB2-BD59-A6C34878D82A}">
                    <a16:rowId xmlns:a16="http://schemas.microsoft.com/office/drawing/2014/main" val="1856394327"/>
                  </a:ext>
                </a:extLst>
              </a:tr>
              <a:tr h="370840">
                <a:tc>
                  <a:txBody>
                    <a:bodyPr/>
                    <a:lstStyle/>
                    <a:p>
                      <a:r>
                        <a:rPr lang="en-US" sz="1300" dirty="0">
                          <a:solidFill>
                            <a:srgbClr val="002060"/>
                          </a:solidFill>
                          <a:latin typeface="+mj-lt"/>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2060"/>
                          </a:solidFill>
                          <a:effectLst/>
                          <a:uLnTx/>
                          <a:uFillTx/>
                          <a:latin typeface="+mj-lt"/>
                          <a:ea typeface="+mn-ea"/>
                          <a:cs typeface="+mn-cs"/>
                        </a:rPr>
                        <a:t>Project presentation</a:t>
                      </a:r>
                    </a:p>
                    <a:p>
                      <a:endParaRPr lang="en-US" sz="1300" dirty="0">
                        <a:solidFill>
                          <a:srgbClr val="002060"/>
                        </a:solidFill>
                        <a:latin typeface="+mj-lt"/>
                      </a:endParaRPr>
                    </a:p>
                  </a:txBody>
                  <a:tcPr/>
                </a:tc>
                <a:tc>
                  <a:txBody>
                    <a:bodyPr/>
                    <a:lstStyle/>
                    <a:p>
                      <a:r>
                        <a:rPr lang="en-US" sz="1300" dirty="0">
                          <a:solidFill>
                            <a:srgbClr val="002060"/>
                          </a:solidFill>
                          <a:latin typeface="+mj-lt"/>
                        </a:rPr>
                        <a:t>Ss present their work in front of the class, answer questions, give explanations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200" dirty="0">
                          <a:solidFill>
                            <a:srgbClr val="002060"/>
                          </a:solidFill>
                          <a:latin typeface="+mj-lt"/>
                          <a:ea typeface="+mn-ea"/>
                          <a:cs typeface="+mn-cs"/>
                        </a:rPr>
                        <a:t>Speaking</a:t>
                      </a:r>
                    </a:p>
                    <a:p>
                      <a:endParaRPr lang="en-US" sz="1300" dirty="0">
                        <a:solidFill>
                          <a:srgbClr val="002060"/>
                        </a:solidFill>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50" dirty="0">
                          <a:solidFill>
                            <a:srgbClr val="002060"/>
                          </a:solidFill>
                          <a:effectLst/>
                          <a:latin typeface="+mj-lt"/>
                          <a:ea typeface="Arial Unicode MS"/>
                          <a:cs typeface="Arial Unicode MS"/>
                        </a:rPr>
                        <a:t>S - Ss</a:t>
                      </a:r>
                      <a:endParaRPr kumimoji="0" lang="en-US" sz="1300" kern="1200" dirty="0">
                        <a:solidFill>
                          <a:srgbClr val="002060"/>
                        </a:solidFill>
                        <a:latin typeface="+mj-lt"/>
                        <a:ea typeface="+mn-ea"/>
                        <a:cs typeface="+mn-cs"/>
                      </a:endParaRPr>
                    </a:p>
                    <a:p>
                      <a:endParaRPr lang="en-US" sz="1300" dirty="0">
                        <a:solidFill>
                          <a:srgbClr val="002060"/>
                        </a:solidFill>
                        <a:latin typeface="+mj-lt"/>
                      </a:endParaRPr>
                    </a:p>
                  </a:txBody>
                  <a:tcPr/>
                </a:tc>
                <a:tc>
                  <a:txBody>
                    <a:bodyPr/>
                    <a:lstStyle/>
                    <a:p>
                      <a:r>
                        <a:rPr lang="en-US" sz="1300" dirty="0">
                          <a:solidFill>
                            <a:srgbClr val="002060"/>
                          </a:solidFill>
                          <a:latin typeface="+mj-lt"/>
                        </a:rPr>
                        <a:t>Board</a:t>
                      </a:r>
                    </a:p>
                    <a:p>
                      <a:r>
                        <a:rPr lang="en-US" sz="1300" dirty="0">
                          <a:solidFill>
                            <a:srgbClr val="002060"/>
                          </a:solidFill>
                          <a:latin typeface="+mj-lt"/>
                        </a:rPr>
                        <a:t>Laptop</a:t>
                      </a:r>
                    </a:p>
                    <a:p>
                      <a:r>
                        <a:rPr lang="en-US" sz="1300" dirty="0">
                          <a:solidFill>
                            <a:srgbClr val="002060"/>
                          </a:solidFill>
                          <a:latin typeface="+mj-lt"/>
                        </a:rPr>
                        <a:t>Projector</a:t>
                      </a:r>
                    </a:p>
                  </a:txBody>
                  <a:tcPr/>
                </a:tc>
                <a:tc>
                  <a:txBody>
                    <a:bodyPr/>
                    <a:lstStyle/>
                    <a:p>
                      <a:r>
                        <a:rPr lang="en-US" sz="1300" dirty="0">
                          <a:solidFill>
                            <a:srgbClr val="002060"/>
                          </a:solidFill>
                          <a:latin typeface="+mj-lt"/>
                        </a:rPr>
                        <a:t>Observation </a:t>
                      </a:r>
                    </a:p>
                    <a:p>
                      <a:r>
                        <a:rPr lang="en-US" sz="1300" dirty="0">
                          <a:solidFill>
                            <a:srgbClr val="002060"/>
                          </a:solidFill>
                          <a:latin typeface="+mj-lt"/>
                        </a:rPr>
                        <a:t>Formative</a:t>
                      </a:r>
                    </a:p>
                  </a:txBody>
                  <a:tcPr/>
                </a:tc>
                <a:tc>
                  <a:txBody>
                    <a:bodyPr/>
                    <a:lstStyle/>
                    <a:p>
                      <a:r>
                        <a:rPr lang="en-US" sz="1300" dirty="0">
                          <a:solidFill>
                            <a:srgbClr val="002060"/>
                          </a:solidFill>
                          <a:latin typeface="+mj-lt"/>
                        </a:rPr>
                        <a:t>15’</a:t>
                      </a:r>
                    </a:p>
                  </a:txBody>
                  <a:tcPr/>
                </a:tc>
                <a:extLst>
                  <a:ext uri="{0D108BD9-81ED-4DB2-BD59-A6C34878D82A}">
                    <a16:rowId xmlns:a16="http://schemas.microsoft.com/office/drawing/2014/main" val="2460076970"/>
                  </a:ext>
                </a:extLst>
              </a:tr>
              <a:tr h="370840">
                <a:tc>
                  <a:txBody>
                    <a:bodyPr/>
                    <a:lstStyle/>
                    <a:p>
                      <a:r>
                        <a:rPr lang="en-US" sz="1300" dirty="0">
                          <a:solidFill>
                            <a:srgbClr val="002060"/>
                          </a:solidFill>
                          <a:latin typeface="+mj-lt"/>
                        </a:rPr>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srgbClr val="002060"/>
                          </a:solidFill>
                          <a:effectLst/>
                          <a:uLnTx/>
                          <a:uFillTx/>
                          <a:latin typeface="+mj-lt"/>
                          <a:ea typeface="+mn-ea"/>
                          <a:cs typeface="+mn-cs"/>
                        </a:rPr>
                        <a:t>Discovery stage</a:t>
                      </a:r>
                    </a:p>
                    <a:p>
                      <a:endParaRPr lang="en-US" sz="1300" dirty="0">
                        <a:solidFill>
                          <a:srgbClr val="002060"/>
                        </a:solidFill>
                        <a:latin typeface="+mj-lt"/>
                      </a:endParaRPr>
                    </a:p>
                  </a:txBody>
                  <a:tcPr/>
                </a:tc>
                <a:tc>
                  <a:txBody>
                    <a:bodyPr/>
                    <a:lstStyle/>
                    <a:p>
                      <a:r>
                        <a:rPr lang="en-US" sz="1300" dirty="0">
                          <a:solidFill>
                            <a:srgbClr val="002060"/>
                          </a:solidFill>
                          <a:latin typeface="+mj-lt"/>
                        </a:rPr>
                        <a:t>Ss discuss physics principles used by Traian </a:t>
                      </a:r>
                      <a:r>
                        <a:rPr lang="en-US" sz="1300" dirty="0" err="1">
                          <a:solidFill>
                            <a:srgbClr val="002060"/>
                          </a:solidFill>
                          <a:latin typeface="+mj-lt"/>
                        </a:rPr>
                        <a:t>Vuia</a:t>
                      </a:r>
                      <a:r>
                        <a:rPr lang="en-US" sz="1300" dirty="0">
                          <a:solidFill>
                            <a:srgbClr val="002060"/>
                          </a:solidFill>
                          <a:latin typeface="+mj-lt"/>
                        </a:rPr>
                        <a:t> and advantages of flying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200" dirty="0">
                          <a:solidFill>
                            <a:srgbClr val="002060"/>
                          </a:solidFill>
                          <a:latin typeface="+mj-lt"/>
                          <a:ea typeface="+mn-ea"/>
                          <a:cs typeface="+mn-cs"/>
                        </a:rPr>
                        <a:t>Speaking</a:t>
                      </a:r>
                    </a:p>
                    <a:p>
                      <a:endParaRPr lang="en-US" sz="1300" dirty="0">
                        <a:solidFill>
                          <a:srgbClr val="002060"/>
                        </a:solidFill>
                        <a:latin typeface="+mj-lt"/>
                      </a:endParaRPr>
                    </a:p>
                  </a:txBody>
                  <a:tcPr/>
                </a:tc>
                <a:tc>
                  <a:txBody>
                    <a:bodyPr/>
                    <a:lstStyle/>
                    <a:p>
                      <a:r>
                        <a:rPr kumimoji="0" lang="en-US" sz="1300" kern="150" dirty="0">
                          <a:solidFill>
                            <a:srgbClr val="002060"/>
                          </a:solidFill>
                          <a:effectLst/>
                          <a:latin typeface="+mj-lt"/>
                          <a:ea typeface="Arial Unicode MS"/>
                          <a:cs typeface="Arial Unicode MS"/>
                        </a:rPr>
                        <a:t>Ss - 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50" dirty="0">
                          <a:solidFill>
                            <a:srgbClr val="002060"/>
                          </a:solidFill>
                          <a:effectLst/>
                          <a:latin typeface="+mj-lt"/>
                          <a:ea typeface="Arial Unicode MS"/>
                          <a:cs typeface="Arial Unicode MS"/>
                        </a:rPr>
                        <a:t>T - Ss</a:t>
                      </a:r>
                      <a:endParaRPr kumimoji="0" lang="en-US" sz="1300" kern="1200" dirty="0">
                        <a:solidFill>
                          <a:srgbClr val="002060"/>
                        </a:solidFill>
                        <a:latin typeface="+mj-lt"/>
                        <a:ea typeface="+mn-ea"/>
                        <a:cs typeface="+mn-cs"/>
                      </a:endParaRPr>
                    </a:p>
                    <a:p>
                      <a:endParaRPr lang="en-US" sz="1300" dirty="0">
                        <a:solidFill>
                          <a:srgbClr val="002060"/>
                        </a:solidFill>
                        <a:latin typeface="+mj-lt"/>
                      </a:endParaRPr>
                    </a:p>
                  </a:txBody>
                  <a:tcPr/>
                </a:tc>
                <a:tc>
                  <a:txBody>
                    <a:bodyPr/>
                    <a:lstStyle/>
                    <a:p>
                      <a:r>
                        <a:rPr kumimoji="0" lang="en-US" sz="1300" kern="1200" dirty="0">
                          <a:solidFill>
                            <a:srgbClr val="002060"/>
                          </a:solidFill>
                          <a:latin typeface="+mj-lt"/>
                          <a:ea typeface="+mn-ea"/>
                          <a:cs typeface="+mn-cs"/>
                        </a:rPr>
                        <a:t>Board</a:t>
                      </a:r>
                    </a:p>
                    <a:p>
                      <a:r>
                        <a:rPr kumimoji="0" lang="en-US" sz="1300" kern="1200" dirty="0">
                          <a:solidFill>
                            <a:srgbClr val="002060"/>
                          </a:solidFill>
                          <a:latin typeface="+mj-lt"/>
                          <a:ea typeface="+mn-ea"/>
                          <a:cs typeface="+mn-cs"/>
                        </a:rPr>
                        <a:t>Laptop</a:t>
                      </a:r>
                    </a:p>
                    <a:p>
                      <a:r>
                        <a:rPr lang="en-US" sz="1300" dirty="0">
                          <a:solidFill>
                            <a:srgbClr val="002060"/>
                          </a:solidFill>
                          <a:latin typeface="+mj-lt"/>
                        </a:rPr>
                        <a:t>Prototype</a:t>
                      </a:r>
                    </a:p>
                  </a:txBody>
                  <a:tcPr/>
                </a:tc>
                <a:tc>
                  <a:txBody>
                    <a:bodyPr/>
                    <a:lstStyle/>
                    <a:p>
                      <a:r>
                        <a:rPr kumimoji="0" lang="en-US" sz="1300" kern="1200" dirty="0">
                          <a:solidFill>
                            <a:srgbClr val="002060"/>
                          </a:solidFill>
                          <a:latin typeface="+mj-lt"/>
                          <a:ea typeface="+mn-ea"/>
                          <a:cs typeface="+mn-cs"/>
                        </a:rPr>
                        <a:t>Observation </a:t>
                      </a:r>
                    </a:p>
                    <a:p>
                      <a:r>
                        <a:rPr kumimoji="0" lang="en-US" sz="1300" kern="1200" dirty="0">
                          <a:solidFill>
                            <a:srgbClr val="002060"/>
                          </a:solidFill>
                          <a:latin typeface="+mj-lt"/>
                          <a:ea typeface="+mn-ea"/>
                          <a:cs typeface="+mn-cs"/>
                        </a:rPr>
                        <a:t>Formative</a:t>
                      </a:r>
                    </a:p>
                    <a:p>
                      <a:endParaRPr lang="en-US" sz="1300" dirty="0">
                        <a:solidFill>
                          <a:srgbClr val="002060"/>
                        </a:solidFill>
                        <a:latin typeface="+mj-lt"/>
                      </a:endParaRPr>
                    </a:p>
                  </a:txBody>
                  <a:tcPr/>
                </a:tc>
                <a:tc>
                  <a:txBody>
                    <a:bodyPr/>
                    <a:lstStyle/>
                    <a:p>
                      <a:r>
                        <a:rPr lang="en-US" sz="1300" dirty="0">
                          <a:solidFill>
                            <a:srgbClr val="002060"/>
                          </a:solidFill>
                          <a:latin typeface="+mj-lt"/>
                        </a:rPr>
                        <a:t>8’</a:t>
                      </a:r>
                    </a:p>
                  </a:txBody>
                  <a:tcPr/>
                </a:tc>
                <a:extLst>
                  <a:ext uri="{0D108BD9-81ED-4DB2-BD59-A6C34878D82A}">
                    <a16:rowId xmlns:a16="http://schemas.microsoft.com/office/drawing/2014/main" val="1766326404"/>
                  </a:ext>
                </a:extLst>
              </a:tr>
              <a:tr h="233640">
                <a:tc>
                  <a:txBody>
                    <a:bodyPr/>
                    <a:lstStyle/>
                    <a:p>
                      <a:r>
                        <a:rPr lang="en-US" sz="1300" dirty="0">
                          <a:solidFill>
                            <a:srgbClr val="002060"/>
                          </a:solidFill>
                          <a:latin typeface="+mj-lt"/>
                        </a:rPr>
                        <a:t>4.</a:t>
                      </a:r>
                    </a:p>
                  </a:txBody>
                  <a:tcPr/>
                </a:tc>
                <a:tc>
                  <a:txBody>
                    <a:bodyPr/>
                    <a:lstStyle/>
                    <a:p>
                      <a:r>
                        <a:rPr lang="en-US" sz="1300" dirty="0">
                          <a:solidFill>
                            <a:srgbClr val="002060"/>
                          </a:solidFill>
                          <a:latin typeface="+mj-lt"/>
                        </a:rPr>
                        <a:t>Theory</a:t>
                      </a:r>
                    </a:p>
                  </a:txBody>
                  <a:tcPr/>
                </a:tc>
                <a:tc>
                  <a:txBody>
                    <a:bodyPr/>
                    <a:lstStyle/>
                    <a:p>
                      <a:r>
                        <a:rPr lang="en-US" sz="1300" dirty="0">
                          <a:solidFill>
                            <a:srgbClr val="002060"/>
                          </a:solidFill>
                          <a:latin typeface="+mj-lt"/>
                        </a:rPr>
                        <a:t>Ss write the definition and formula for speed</a:t>
                      </a:r>
                    </a:p>
                  </a:txBody>
                  <a:tcPr/>
                </a:tc>
                <a:tc>
                  <a:txBody>
                    <a:bodyPr/>
                    <a:lstStyle/>
                    <a:p>
                      <a:r>
                        <a:rPr lang="en-US" sz="1300" dirty="0">
                          <a:solidFill>
                            <a:srgbClr val="002060"/>
                          </a:solidFill>
                          <a:latin typeface="+mj-lt"/>
                        </a:rPr>
                        <a:t>Writing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50" dirty="0">
                          <a:solidFill>
                            <a:srgbClr val="002060"/>
                          </a:solidFill>
                          <a:effectLst/>
                          <a:latin typeface="+mj-lt"/>
                          <a:ea typeface="Arial Unicode MS"/>
                          <a:cs typeface="Arial Unicode MS"/>
                        </a:rPr>
                        <a:t>T - Ss</a:t>
                      </a:r>
                      <a:endParaRPr kumimoji="0" lang="en-US" sz="1300" kern="1200" dirty="0">
                        <a:solidFill>
                          <a:srgbClr val="002060"/>
                        </a:solidFill>
                        <a:latin typeface="+mj-lt"/>
                        <a:ea typeface="+mn-ea"/>
                        <a:cs typeface="+mn-cs"/>
                      </a:endParaRPr>
                    </a:p>
                  </a:txBody>
                  <a:tcPr/>
                </a:tc>
                <a:tc>
                  <a:txBody>
                    <a:bodyPr/>
                    <a:lstStyle/>
                    <a:p>
                      <a:r>
                        <a:rPr kumimoji="0" lang="en-US" sz="1300" kern="1200" dirty="0">
                          <a:solidFill>
                            <a:srgbClr val="002060"/>
                          </a:solidFill>
                          <a:latin typeface="+mj-lt"/>
                          <a:ea typeface="+mn-ea"/>
                          <a:cs typeface="+mn-cs"/>
                        </a:rPr>
                        <a:t>Board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200" dirty="0">
                          <a:solidFill>
                            <a:srgbClr val="002060"/>
                          </a:solidFill>
                          <a:latin typeface="+mj-lt"/>
                          <a:ea typeface="+mn-ea"/>
                          <a:cs typeface="+mn-cs"/>
                        </a:rPr>
                        <a:t>Observation </a:t>
                      </a:r>
                    </a:p>
                  </a:txBody>
                  <a:tcPr/>
                </a:tc>
                <a:tc>
                  <a:txBody>
                    <a:bodyPr/>
                    <a:lstStyle/>
                    <a:p>
                      <a:r>
                        <a:rPr lang="en-US" sz="1300" dirty="0">
                          <a:solidFill>
                            <a:srgbClr val="002060"/>
                          </a:solidFill>
                          <a:latin typeface="+mj-lt"/>
                        </a:rPr>
                        <a:t>5’</a:t>
                      </a:r>
                    </a:p>
                  </a:txBody>
                  <a:tcPr/>
                </a:tc>
                <a:extLst>
                  <a:ext uri="{0D108BD9-81ED-4DB2-BD59-A6C34878D82A}">
                    <a16:rowId xmlns:a16="http://schemas.microsoft.com/office/drawing/2014/main" val="3797075117"/>
                  </a:ext>
                </a:extLst>
              </a:tr>
              <a:tr h="370840">
                <a:tc>
                  <a:txBody>
                    <a:bodyPr/>
                    <a:lstStyle/>
                    <a:p>
                      <a:r>
                        <a:rPr lang="en-US" sz="1300" dirty="0">
                          <a:solidFill>
                            <a:srgbClr val="002060"/>
                          </a:solidFill>
                          <a:latin typeface="+mj-lt"/>
                        </a:rPr>
                        <a:t>5.</a:t>
                      </a:r>
                    </a:p>
                  </a:txBody>
                  <a:tcPr/>
                </a:tc>
                <a:tc>
                  <a:txBody>
                    <a:bodyPr/>
                    <a:lstStyle/>
                    <a:p>
                      <a:r>
                        <a:rPr lang="en-US" sz="1300" dirty="0">
                          <a:solidFill>
                            <a:srgbClr val="002060"/>
                          </a:solidFill>
                          <a:latin typeface="+mj-lt"/>
                        </a:rPr>
                        <a:t>Practice</a:t>
                      </a:r>
                    </a:p>
                  </a:txBody>
                  <a:tcPr/>
                </a:tc>
                <a:tc>
                  <a:txBody>
                    <a:bodyPr/>
                    <a:lstStyle/>
                    <a:p>
                      <a:r>
                        <a:rPr lang="en-US" sz="1300" dirty="0">
                          <a:solidFill>
                            <a:srgbClr val="002060"/>
                          </a:solidFill>
                          <a:latin typeface="+mj-lt"/>
                        </a:rPr>
                        <a:t>Ss calculate speed of planes and distance in different situations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200" dirty="0">
                          <a:solidFill>
                            <a:srgbClr val="002060"/>
                          </a:solidFill>
                          <a:latin typeface="+mj-lt"/>
                          <a:ea typeface="+mn-ea"/>
                          <a:cs typeface="+mn-cs"/>
                        </a:rPr>
                        <a:t>Writing</a:t>
                      </a:r>
                    </a:p>
                    <a:p>
                      <a:endParaRPr lang="en-US" sz="1300" dirty="0">
                        <a:solidFill>
                          <a:srgbClr val="002060"/>
                        </a:solidFill>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50" dirty="0">
                          <a:solidFill>
                            <a:srgbClr val="002060"/>
                          </a:solidFill>
                          <a:effectLst/>
                          <a:latin typeface="+mj-lt"/>
                          <a:ea typeface="Arial Unicode MS"/>
                          <a:cs typeface="Arial Unicode MS"/>
                        </a:rPr>
                        <a:t>Ss – Ss, P</a:t>
                      </a:r>
                    </a:p>
                  </a:txBody>
                  <a:tcPr/>
                </a:tc>
                <a:tc>
                  <a:txBody>
                    <a:bodyPr/>
                    <a:lstStyle/>
                    <a:p>
                      <a:r>
                        <a:rPr kumimoji="0" lang="en-US" sz="1300" kern="1200" dirty="0">
                          <a:solidFill>
                            <a:srgbClr val="002060"/>
                          </a:solidFill>
                          <a:latin typeface="+mj-lt"/>
                          <a:ea typeface="+mn-ea"/>
                          <a:cs typeface="+mn-cs"/>
                        </a:rPr>
                        <a:t>Board</a:t>
                      </a:r>
                    </a:p>
                    <a:p>
                      <a:r>
                        <a:rPr kumimoji="0" lang="en-US" sz="1300" kern="1200" dirty="0">
                          <a:solidFill>
                            <a:srgbClr val="002060"/>
                          </a:solidFill>
                          <a:latin typeface="+mj-lt"/>
                          <a:ea typeface="+mn-ea"/>
                          <a:cs typeface="+mn-cs"/>
                        </a:rPr>
                        <a:t>Notebook</a:t>
                      </a:r>
                    </a:p>
                  </a:txBody>
                  <a:tcPr/>
                </a:tc>
                <a:tc>
                  <a:txBody>
                    <a:bodyPr/>
                    <a:lstStyle/>
                    <a:p>
                      <a:r>
                        <a:rPr kumimoji="0" lang="en-US" sz="1300" kern="1200" dirty="0">
                          <a:solidFill>
                            <a:srgbClr val="002060"/>
                          </a:solidFill>
                          <a:latin typeface="+mj-lt"/>
                          <a:ea typeface="+mn-ea"/>
                          <a:cs typeface="+mn-cs"/>
                        </a:rPr>
                        <a:t>Observation </a:t>
                      </a:r>
                    </a:p>
                    <a:p>
                      <a:r>
                        <a:rPr kumimoji="0" lang="en-US" sz="1300" kern="1200" dirty="0">
                          <a:solidFill>
                            <a:srgbClr val="002060"/>
                          </a:solidFill>
                          <a:latin typeface="+mj-lt"/>
                          <a:ea typeface="+mn-ea"/>
                          <a:cs typeface="+mn-cs"/>
                        </a:rPr>
                        <a:t>Formative</a:t>
                      </a:r>
                    </a:p>
                  </a:txBody>
                  <a:tcPr/>
                </a:tc>
                <a:tc>
                  <a:txBody>
                    <a:bodyPr/>
                    <a:lstStyle/>
                    <a:p>
                      <a:r>
                        <a:rPr lang="en-US" sz="1300" dirty="0">
                          <a:solidFill>
                            <a:srgbClr val="002060"/>
                          </a:solidFill>
                          <a:latin typeface="+mj-lt"/>
                        </a:rPr>
                        <a:t>12’</a:t>
                      </a:r>
                    </a:p>
                  </a:txBody>
                  <a:tcPr/>
                </a:tc>
                <a:extLst>
                  <a:ext uri="{0D108BD9-81ED-4DB2-BD59-A6C34878D82A}">
                    <a16:rowId xmlns:a16="http://schemas.microsoft.com/office/drawing/2014/main" val="3139715174"/>
                  </a:ext>
                </a:extLst>
              </a:tr>
              <a:tr h="370840">
                <a:tc>
                  <a:txBody>
                    <a:bodyPr/>
                    <a:lstStyle/>
                    <a:p>
                      <a:r>
                        <a:rPr lang="en-US" sz="1300" dirty="0">
                          <a:solidFill>
                            <a:srgbClr val="002060"/>
                          </a:solidFill>
                          <a:latin typeface="+mj-lt"/>
                        </a:rPr>
                        <a:t>6.</a:t>
                      </a:r>
                    </a:p>
                  </a:txBody>
                  <a:tcPr/>
                </a:tc>
                <a:tc>
                  <a:txBody>
                    <a:bodyPr/>
                    <a:lstStyle/>
                    <a:p>
                      <a:r>
                        <a:rPr lang="en-US" sz="1300" dirty="0">
                          <a:solidFill>
                            <a:srgbClr val="002060"/>
                          </a:solidFill>
                          <a:latin typeface="+mj-lt"/>
                        </a:rPr>
                        <a:t>Wrap up</a:t>
                      </a:r>
                    </a:p>
                  </a:txBody>
                  <a:tcPr/>
                </a:tc>
                <a:tc>
                  <a:txBody>
                    <a:bodyPr/>
                    <a:lstStyle/>
                    <a:p>
                      <a:r>
                        <a:rPr lang="en-US" sz="1300" dirty="0">
                          <a:solidFill>
                            <a:srgbClr val="002060"/>
                          </a:solidFill>
                          <a:latin typeface="+mj-lt"/>
                        </a:rPr>
                        <a:t>Hw, feedback, self-evaluation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200" dirty="0">
                          <a:solidFill>
                            <a:srgbClr val="002060"/>
                          </a:solidFill>
                          <a:latin typeface="+mj-lt"/>
                          <a:ea typeface="+mn-ea"/>
                          <a:cs typeface="+mn-cs"/>
                        </a:rPr>
                        <a:t>Writing</a:t>
                      </a:r>
                    </a:p>
                    <a:p>
                      <a:endParaRPr lang="en-US" sz="1300" dirty="0">
                        <a:solidFill>
                          <a:srgbClr val="002060"/>
                        </a:solidFill>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50" dirty="0">
                          <a:solidFill>
                            <a:srgbClr val="002060"/>
                          </a:solidFill>
                          <a:effectLst/>
                          <a:latin typeface="+mj-lt"/>
                          <a:ea typeface="Arial Unicode MS"/>
                          <a:cs typeface="Arial Unicode MS"/>
                        </a:rPr>
                        <a:t>T - Ss</a:t>
                      </a:r>
                      <a:endParaRPr kumimoji="0" lang="en-US" sz="1300" kern="1200" dirty="0">
                        <a:solidFill>
                          <a:srgbClr val="002060"/>
                        </a:solidFill>
                        <a:latin typeface="+mj-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kern="150" dirty="0">
                          <a:solidFill>
                            <a:srgbClr val="002060"/>
                          </a:solidFill>
                          <a:effectLst/>
                          <a:latin typeface="+mj-lt"/>
                          <a:ea typeface="Arial Unicode MS"/>
                          <a:cs typeface="Arial Unicode MS"/>
                        </a:rPr>
                        <a:t>Ss - T</a:t>
                      </a:r>
                      <a:endParaRPr kumimoji="0" lang="en-US" sz="1300" kern="1200" dirty="0">
                        <a:solidFill>
                          <a:srgbClr val="002060"/>
                        </a:solidFill>
                        <a:latin typeface="+mj-lt"/>
                        <a:ea typeface="+mn-ea"/>
                        <a:cs typeface="+mn-cs"/>
                      </a:endParaRPr>
                    </a:p>
                  </a:txBody>
                  <a:tcPr/>
                </a:tc>
                <a:tc>
                  <a:txBody>
                    <a:bodyPr/>
                    <a:lstStyle/>
                    <a:p>
                      <a:r>
                        <a:rPr lang="en-US" sz="1300" dirty="0">
                          <a:solidFill>
                            <a:srgbClr val="002060"/>
                          </a:solidFill>
                          <a:latin typeface="+mj-lt"/>
                        </a:rPr>
                        <a:t>Handouts</a:t>
                      </a:r>
                    </a:p>
                  </a:txBody>
                  <a:tcPr/>
                </a:tc>
                <a:tc>
                  <a:txBody>
                    <a:bodyPr/>
                    <a:lstStyle/>
                    <a:p>
                      <a:endParaRPr lang="en-US" sz="1300" dirty="0">
                        <a:solidFill>
                          <a:srgbClr val="002060"/>
                        </a:solidFill>
                        <a:latin typeface="+mj-lt"/>
                      </a:endParaRPr>
                    </a:p>
                  </a:txBody>
                  <a:tcPr/>
                </a:tc>
                <a:tc>
                  <a:txBody>
                    <a:bodyPr/>
                    <a:lstStyle/>
                    <a:p>
                      <a:r>
                        <a:rPr lang="en-US" sz="1300" dirty="0">
                          <a:solidFill>
                            <a:srgbClr val="002060"/>
                          </a:solidFill>
                          <a:latin typeface="+mj-lt"/>
                        </a:rPr>
                        <a:t>7’</a:t>
                      </a:r>
                    </a:p>
                  </a:txBody>
                  <a:tcPr/>
                </a:tc>
                <a:extLst>
                  <a:ext uri="{0D108BD9-81ED-4DB2-BD59-A6C34878D82A}">
                    <a16:rowId xmlns:a16="http://schemas.microsoft.com/office/drawing/2014/main" val="4175805545"/>
                  </a:ext>
                </a:extLst>
              </a:tr>
            </a:tbl>
          </a:graphicData>
        </a:graphic>
      </p:graphicFrame>
      <p:pic>
        <p:nvPicPr>
          <p:cNvPr id="10" name="Picture 9" descr="A picture containing text, vector graphics&#10;&#10;Description automatically generated">
            <a:extLst>
              <a:ext uri="{FF2B5EF4-FFF2-40B4-BE49-F238E27FC236}">
                <a16:creationId xmlns:a16="http://schemas.microsoft.com/office/drawing/2014/main" id="{140D0B5B-65EB-F55A-018C-9C2AA56B93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extLst>
      <p:ext uri="{BB962C8B-B14F-4D97-AF65-F5344CB8AC3E}">
        <p14:creationId xmlns:p14="http://schemas.microsoft.com/office/powerpoint/2010/main" val="30427566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vector graphics&#10;&#10;Description automatically generated">
            <a:extLst>
              <a:ext uri="{FF2B5EF4-FFF2-40B4-BE49-F238E27FC236}">
                <a16:creationId xmlns:a16="http://schemas.microsoft.com/office/drawing/2014/main" id="{630A24C7-4021-BA95-173A-0AB97287319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
        <p:nvSpPr>
          <p:cNvPr id="4" name="TextBox 3">
            <a:extLst>
              <a:ext uri="{FF2B5EF4-FFF2-40B4-BE49-F238E27FC236}">
                <a16:creationId xmlns:a16="http://schemas.microsoft.com/office/drawing/2014/main" id="{48ABF0EA-C4FA-84CA-997A-7E5AA6002749}"/>
              </a:ext>
            </a:extLst>
          </p:cNvPr>
          <p:cNvSpPr txBox="1"/>
          <p:nvPr/>
        </p:nvSpPr>
        <p:spPr>
          <a:xfrm>
            <a:off x="2195736" y="1700808"/>
            <a:ext cx="5760640" cy="461665"/>
          </a:xfrm>
          <a:prstGeom prst="rect">
            <a:avLst/>
          </a:prstGeom>
          <a:noFill/>
        </p:spPr>
        <p:txBody>
          <a:bodyPr wrap="square">
            <a:spAutoFit/>
          </a:bodyPr>
          <a:lstStyle/>
          <a:p>
            <a:r>
              <a:rPr kumimoji="0" lang="en-US" sz="2400" b="1" i="0" u="none" strike="noStrike" kern="1200" cap="none" spc="0" normalizeH="0" baseline="0" noProof="0" dirty="0">
                <a:ln>
                  <a:noFill/>
                </a:ln>
                <a:solidFill>
                  <a:schemeClr val="tx2">
                    <a:lumMod val="75000"/>
                  </a:schemeClr>
                </a:solidFill>
                <a:effectLst/>
                <a:uLnTx/>
                <a:uFillTx/>
                <a:latin typeface="Times New Roman" panose="02020603050405020304" pitchFamily="18" charset="0"/>
                <a:ea typeface="+mj-ea"/>
                <a:cs typeface="Times New Roman" panose="02020603050405020304" pitchFamily="18" charset="0"/>
              </a:rPr>
              <a:t>Lesson 3 U1 in brief – </a:t>
            </a:r>
            <a:r>
              <a:rPr lang="en-US" sz="2400" b="1" dirty="0">
                <a:solidFill>
                  <a:schemeClr val="tx2">
                    <a:lumMod val="75000"/>
                  </a:schemeClr>
                </a:solidFill>
                <a:latin typeface="Times New Roman" panose="02020603050405020304" pitchFamily="18" charset="0"/>
                <a:ea typeface="+mj-ea"/>
                <a:cs typeface="Times New Roman" panose="02020603050405020304" pitchFamily="18" charset="0"/>
              </a:rPr>
              <a:t>Check Point</a:t>
            </a:r>
            <a:endParaRPr lang="en-US" dirty="0">
              <a:solidFill>
                <a:schemeClr val="tx2">
                  <a:lumMod val="75000"/>
                </a:schemeClr>
              </a:solidFill>
            </a:endParaRPr>
          </a:p>
        </p:txBody>
      </p:sp>
      <p:graphicFrame>
        <p:nvGraphicFramePr>
          <p:cNvPr id="5" name="Table 4">
            <a:extLst>
              <a:ext uri="{FF2B5EF4-FFF2-40B4-BE49-F238E27FC236}">
                <a16:creationId xmlns:a16="http://schemas.microsoft.com/office/drawing/2014/main" id="{404A17D5-4D4B-FAAE-51E4-ECC12AB12742}"/>
              </a:ext>
            </a:extLst>
          </p:cNvPr>
          <p:cNvGraphicFramePr>
            <a:graphicFrameLocks noGrp="1"/>
          </p:cNvGraphicFramePr>
          <p:nvPr>
            <p:extLst>
              <p:ext uri="{D42A27DB-BD31-4B8C-83A1-F6EECF244321}">
                <p14:modId xmlns:p14="http://schemas.microsoft.com/office/powerpoint/2010/main" val="2693085560"/>
              </p:ext>
            </p:extLst>
          </p:nvPr>
        </p:nvGraphicFramePr>
        <p:xfrm>
          <a:off x="971600" y="2564904"/>
          <a:ext cx="7200799" cy="3444240"/>
        </p:xfrm>
        <a:graphic>
          <a:graphicData uri="http://schemas.openxmlformats.org/drawingml/2006/table">
            <a:tbl>
              <a:tblPr firstRow="1" bandRow="1">
                <a:tableStyleId>{5C22544A-7EE6-4342-B048-85BDC9FD1C3A}</a:tableStyleId>
              </a:tblPr>
              <a:tblGrid>
                <a:gridCol w="544468">
                  <a:extLst>
                    <a:ext uri="{9D8B030D-6E8A-4147-A177-3AD203B41FA5}">
                      <a16:colId xmlns:a16="http://schemas.microsoft.com/office/drawing/2014/main" val="4147844714"/>
                    </a:ext>
                  </a:extLst>
                </a:gridCol>
                <a:gridCol w="1253716">
                  <a:extLst>
                    <a:ext uri="{9D8B030D-6E8A-4147-A177-3AD203B41FA5}">
                      <a16:colId xmlns:a16="http://schemas.microsoft.com/office/drawing/2014/main" val="4246760266"/>
                    </a:ext>
                  </a:extLst>
                </a:gridCol>
                <a:gridCol w="1488788">
                  <a:extLst>
                    <a:ext uri="{9D8B030D-6E8A-4147-A177-3AD203B41FA5}">
                      <a16:colId xmlns:a16="http://schemas.microsoft.com/office/drawing/2014/main" val="1607954169"/>
                    </a:ext>
                  </a:extLst>
                </a:gridCol>
                <a:gridCol w="1018644">
                  <a:extLst>
                    <a:ext uri="{9D8B030D-6E8A-4147-A177-3AD203B41FA5}">
                      <a16:colId xmlns:a16="http://schemas.microsoft.com/office/drawing/2014/main" val="1880584089"/>
                    </a:ext>
                  </a:extLst>
                </a:gridCol>
                <a:gridCol w="1097001">
                  <a:extLst>
                    <a:ext uri="{9D8B030D-6E8A-4147-A177-3AD203B41FA5}">
                      <a16:colId xmlns:a16="http://schemas.microsoft.com/office/drawing/2014/main" val="243892005"/>
                    </a:ext>
                  </a:extLst>
                </a:gridCol>
                <a:gridCol w="1150111">
                  <a:extLst>
                    <a:ext uri="{9D8B030D-6E8A-4147-A177-3AD203B41FA5}">
                      <a16:colId xmlns:a16="http://schemas.microsoft.com/office/drawing/2014/main" val="768231275"/>
                    </a:ext>
                  </a:extLst>
                </a:gridCol>
                <a:gridCol w="648071">
                  <a:extLst>
                    <a:ext uri="{9D8B030D-6E8A-4147-A177-3AD203B41FA5}">
                      <a16:colId xmlns:a16="http://schemas.microsoft.com/office/drawing/2014/main" val="2038859213"/>
                    </a:ext>
                  </a:extLst>
                </a:gridCol>
              </a:tblGrid>
              <a:tr h="370840">
                <a:tc>
                  <a:txBody>
                    <a:bodyPr/>
                    <a:lstStyle/>
                    <a:p>
                      <a:r>
                        <a:rPr lang="en-US" sz="1400" dirty="0">
                          <a:latin typeface="+mj-lt"/>
                        </a:rPr>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kern="1200" dirty="0">
                          <a:solidFill>
                            <a:schemeClr val="lt1"/>
                          </a:solidFill>
                          <a:latin typeface="+mj-lt"/>
                          <a:ea typeface="+mn-ea"/>
                          <a:cs typeface="+mn-cs"/>
                        </a:rPr>
                        <a:t>Stage</a:t>
                      </a:r>
                    </a:p>
                    <a:p>
                      <a:endParaRPr lang="en-US" sz="1400" dirty="0">
                        <a:latin typeface="+mj-lt"/>
                      </a:endParaRPr>
                    </a:p>
                  </a:txBody>
                  <a:tcPr/>
                </a:tc>
                <a:tc>
                  <a:txBody>
                    <a:bodyPr/>
                    <a:lstStyle/>
                    <a:p>
                      <a:r>
                        <a:rPr lang="en-US" sz="1400" dirty="0">
                          <a:latin typeface="+mj-lt"/>
                        </a:rPr>
                        <a:t>Activity</a:t>
                      </a:r>
                    </a:p>
                  </a:txBody>
                  <a:tcPr/>
                </a:tc>
                <a:tc>
                  <a:txBody>
                    <a:bodyPr/>
                    <a:lstStyle/>
                    <a:p>
                      <a:r>
                        <a:rPr lang="en-US" sz="1400" dirty="0">
                          <a:latin typeface="+mj-lt"/>
                        </a:rPr>
                        <a:t>Skills</a:t>
                      </a:r>
                    </a:p>
                  </a:txBody>
                  <a:tcPr/>
                </a:tc>
                <a:tc>
                  <a:txBody>
                    <a:bodyPr/>
                    <a:lstStyle/>
                    <a:p>
                      <a:r>
                        <a:rPr kumimoji="0" lang="ro-RO" sz="1400" b="1" kern="1200" dirty="0">
                          <a:solidFill>
                            <a:schemeClr val="lt1"/>
                          </a:solidFill>
                          <a:effectLst/>
                          <a:latin typeface="+mj-lt"/>
                          <a:ea typeface="+mn-ea"/>
                          <a:cs typeface="+mn-cs"/>
                        </a:rPr>
                        <a:t>Interaction</a:t>
                      </a:r>
                      <a:endParaRPr lang="en-US" sz="1400" dirty="0">
                        <a:latin typeface="+mj-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latin typeface="+mj-lt"/>
                        </a:rPr>
                        <a:t>Aids</a:t>
                      </a:r>
                    </a:p>
                    <a:p>
                      <a:endParaRPr lang="en-US" sz="1400" dirty="0">
                        <a:latin typeface="+mj-lt"/>
                      </a:endParaRPr>
                    </a:p>
                  </a:txBody>
                  <a:tcPr/>
                </a:tc>
                <a:tc>
                  <a:txBody>
                    <a:bodyPr/>
                    <a:lstStyle/>
                    <a:p>
                      <a:r>
                        <a:rPr kumimoji="0" lang="ro-RO" sz="1400" b="1" kern="1200" dirty="0">
                          <a:solidFill>
                            <a:schemeClr val="lt1"/>
                          </a:solidFill>
                          <a:effectLst/>
                          <a:latin typeface="+mj-lt"/>
                          <a:ea typeface="+mn-ea"/>
                          <a:cs typeface="+mn-cs"/>
                        </a:rPr>
                        <a:t>Time</a:t>
                      </a:r>
                      <a:endParaRPr lang="en-US" sz="1400" dirty="0">
                        <a:latin typeface="+mj-lt"/>
                      </a:endParaRPr>
                    </a:p>
                  </a:txBody>
                  <a:tcPr/>
                </a:tc>
                <a:extLst>
                  <a:ext uri="{0D108BD9-81ED-4DB2-BD59-A6C34878D82A}">
                    <a16:rowId xmlns:a16="http://schemas.microsoft.com/office/drawing/2014/main" val="3923507402"/>
                  </a:ext>
                </a:extLst>
              </a:tr>
              <a:tr h="370840">
                <a:tc>
                  <a:txBody>
                    <a:bodyPr/>
                    <a:lstStyle/>
                    <a:p>
                      <a:r>
                        <a:rPr lang="en-US" sz="1400" dirty="0">
                          <a:solidFill>
                            <a:srgbClr val="002060"/>
                          </a:solidFill>
                          <a:latin typeface="+mj-lt"/>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60"/>
                          </a:solidFill>
                          <a:effectLst/>
                          <a:uLnTx/>
                          <a:uFillTx/>
                          <a:latin typeface="+mj-lt"/>
                          <a:ea typeface="+mn-ea"/>
                          <a:cs typeface="+mn-cs"/>
                        </a:rPr>
                        <a:t>Warm-up</a:t>
                      </a:r>
                    </a:p>
                    <a:p>
                      <a:endParaRPr lang="en-US" sz="1400" dirty="0">
                        <a:solidFill>
                          <a:srgbClr val="002060"/>
                        </a:solidFill>
                        <a:latin typeface="+mj-lt"/>
                      </a:endParaRPr>
                    </a:p>
                  </a:txBody>
                  <a:tcPr/>
                </a:tc>
                <a:tc>
                  <a:txBody>
                    <a:bodyPr/>
                    <a:lstStyle/>
                    <a:p>
                      <a:pPr marL="0" marR="0">
                        <a:spcBef>
                          <a:spcPts val="0"/>
                        </a:spcBef>
                        <a:spcAft>
                          <a:spcPts val="0"/>
                        </a:spcAft>
                      </a:pPr>
                      <a:r>
                        <a:rPr lang="en-US" sz="1400" kern="150" dirty="0">
                          <a:solidFill>
                            <a:srgbClr val="002060"/>
                          </a:solidFill>
                          <a:effectLst/>
                          <a:latin typeface="+mj-lt"/>
                          <a:ea typeface="Arial Unicode MS"/>
                          <a:cs typeface="Arial Unicode MS"/>
                        </a:rPr>
                        <a:t>Greetings, check attendance</a:t>
                      </a:r>
                      <a:endParaRPr lang="en-US" sz="1400" dirty="0">
                        <a:solidFill>
                          <a:srgbClr val="002060"/>
                        </a:solidFill>
                        <a:latin typeface="+mj-lt"/>
                      </a:endParaRPr>
                    </a:p>
                  </a:txBody>
                  <a:tcPr/>
                </a:tc>
                <a:tc>
                  <a:txBody>
                    <a:bodyPr/>
                    <a:lstStyle/>
                    <a:p>
                      <a:r>
                        <a:rPr lang="en-US" sz="1400" dirty="0">
                          <a:solidFill>
                            <a:srgbClr val="002060"/>
                          </a:solidFill>
                          <a:latin typeface="+mj-lt"/>
                        </a:rPr>
                        <a:t>Speaking</a:t>
                      </a:r>
                    </a:p>
                  </a:txBody>
                  <a:tcPr/>
                </a:tc>
                <a:tc>
                  <a:txBody>
                    <a:bodyPr/>
                    <a:lstStyle/>
                    <a:p>
                      <a:r>
                        <a:rPr lang="en-US" sz="1400" kern="150" dirty="0">
                          <a:solidFill>
                            <a:srgbClr val="002060"/>
                          </a:solidFill>
                          <a:effectLst/>
                          <a:latin typeface="+mj-lt"/>
                          <a:ea typeface="Arial Unicode MS"/>
                          <a:cs typeface="Arial Unicode MS"/>
                        </a:rPr>
                        <a:t>T - Ss</a:t>
                      </a:r>
                      <a:endParaRPr lang="en-US" sz="1400" dirty="0">
                        <a:solidFill>
                          <a:srgbClr val="002060"/>
                        </a:solidFill>
                        <a:latin typeface="+mj-lt"/>
                      </a:endParaRPr>
                    </a:p>
                  </a:txBody>
                  <a:tcPr/>
                </a:tc>
                <a:tc>
                  <a:txBody>
                    <a:bodyPr/>
                    <a:lstStyle/>
                    <a:p>
                      <a:endParaRPr lang="en-US" sz="1400" dirty="0">
                        <a:solidFill>
                          <a:srgbClr val="002060"/>
                        </a:solidFill>
                        <a:latin typeface="+mj-lt"/>
                      </a:endParaRPr>
                    </a:p>
                  </a:txBody>
                  <a:tcPr/>
                </a:tc>
                <a:tc>
                  <a:txBody>
                    <a:bodyPr/>
                    <a:lstStyle/>
                    <a:p>
                      <a:r>
                        <a:rPr lang="en-US" sz="1400" dirty="0">
                          <a:solidFill>
                            <a:srgbClr val="002060"/>
                          </a:solidFill>
                          <a:latin typeface="+mj-lt"/>
                        </a:rPr>
                        <a:t>3’</a:t>
                      </a:r>
                    </a:p>
                  </a:txBody>
                  <a:tcPr/>
                </a:tc>
                <a:extLst>
                  <a:ext uri="{0D108BD9-81ED-4DB2-BD59-A6C34878D82A}">
                    <a16:rowId xmlns:a16="http://schemas.microsoft.com/office/drawing/2014/main" val="2676389625"/>
                  </a:ext>
                </a:extLst>
              </a:tr>
              <a:tr h="370840">
                <a:tc>
                  <a:txBody>
                    <a:bodyPr/>
                    <a:lstStyle/>
                    <a:p>
                      <a:r>
                        <a:rPr lang="en-US" sz="1400" dirty="0">
                          <a:solidFill>
                            <a:srgbClr val="002060"/>
                          </a:solidFill>
                          <a:latin typeface="+mj-lt"/>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60"/>
                          </a:solidFill>
                          <a:effectLst/>
                          <a:uLnTx/>
                          <a:uFillTx/>
                          <a:latin typeface="+mj-lt"/>
                          <a:ea typeface="+mn-ea"/>
                          <a:cs typeface="+mn-cs"/>
                        </a:rPr>
                        <a:t>Explanations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2060"/>
                        </a:solidFill>
                        <a:effectLst/>
                        <a:uLnTx/>
                        <a:uFillTx/>
                        <a:latin typeface="+mj-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60"/>
                          </a:solidFill>
                          <a:effectLst/>
                          <a:uLnTx/>
                          <a:uFillTx/>
                          <a:latin typeface="+mj-lt"/>
                          <a:ea typeface="+mn-ea"/>
                          <a:cs typeface="+mn-cs"/>
                        </a:rPr>
                        <a:t>Announcing the content of the test and giving guidelines, rules, explanations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a:solidFill>
                            <a:srgbClr val="002060"/>
                          </a:solidFill>
                          <a:latin typeface="+mj-lt"/>
                          <a:ea typeface="+mn-ea"/>
                          <a:cs typeface="+mn-cs"/>
                        </a:rPr>
                        <a:t>Speaking</a:t>
                      </a:r>
                    </a:p>
                    <a:p>
                      <a:endParaRPr lang="en-US" sz="1400" dirty="0">
                        <a:solidFill>
                          <a:srgbClr val="002060"/>
                        </a:solidFill>
                        <a:latin typeface="+mj-lt"/>
                      </a:endParaRPr>
                    </a:p>
                  </a:txBody>
                  <a:tcPr/>
                </a:tc>
                <a:tc>
                  <a:txBody>
                    <a:bodyPr/>
                    <a:lstStyle/>
                    <a:p>
                      <a:r>
                        <a:rPr lang="en-US" sz="1400" kern="150" dirty="0">
                          <a:solidFill>
                            <a:srgbClr val="002060"/>
                          </a:solidFill>
                          <a:effectLst/>
                          <a:latin typeface="+mj-lt"/>
                          <a:ea typeface="Arial Unicode MS"/>
                          <a:cs typeface="Arial Unicode MS"/>
                        </a:rPr>
                        <a:t>T - Ss</a:t>
                      </a:r>
                      <a:endParaRPr lang="en-US" sz="1400" dirty="0">
                        <a:solidFill>
                          <a:srgbClr val="002060"/>
                        </a:solidFill>
                        <a:latin typeface="+mj-lt"/>
                      </a:endParaRPr>
                    </a:p>
                  </a:txBody>
                  <a:tcPr/>
                </a:tc>
                <a:tc>
                  <a:txBody>
                    <a:bodyPr/>
                    <a:lstStyle/>
                    <a:p>
                      <a:r>
                        <a:rPr lang="en-US" sz="1400" dirty="0">
                          <a:solidFill>
                            <a:srgbClr val="002060"/>
                          </a:solidFill>
                          <a:latin typeface="+mj-lt"/>
                        </a:rPr>
                        <a:t>Board</a:t>
                      </a:r>
                    </a:p>
                    <a:p>
                      <a:r>
                        <a:rPr lang="en-US" sz="1400" dirty="0">
                          <a:solidFill>
                            <a:srgbClr val="002060"/>
                          </a:solidFill>
                          <a:latin typeface="+mj-lt"/>
                        </a:rPr>
                        <a:t>Handouts</a:t>
                      </a:r>
                    </a:p>
                  </a:txBody>
                  <a:tcPr/>
                </a:tc>
                <a:tc>
                  <a:txBody>
                    <a:bodyPr/>
                    <a:lstStyle/>
                    <a:p>
                      <a:r>
                        <a:rPr lang="en-US" sz="1400" dirty="0">
                          <a:solidFill>
                            <a:srgbClr val="002060"/>
                          </a:solidFill>
                          <a:latin typeface="+mj-lt"/>
                        </a:rPr>
                        <a:t>5’</a:t>
                      </a:r>
                    </a:p>
                  </a:txBody>
                  <a:tcPr/>
                </a:tc>
                <a:extLst>
                  <a:ext uri="{0D108BD9-81ED-4DB2-BD59-A6C34878D82A}">
                    <a16:rowId xmlns:a16="http://schemas.microsoft.com/office/drawing/2014/main" val="1678946912"/>
                  </a:ext>
                </a:extLst>
              </a:tr>
              <a:tr h="370840">
                <a:tc>
                  <a:txBody>
                    <a:bodyPr/>
                    <a:lstStyle/>
                    <a:p>
                      <a:r>
                        <a:rPr lang="en-US" sz="1400" dirty="0">
                          <a:solidFill>
                            <a:srgbClr val="002060"/>
                          </a:solidFill>
                          <a:latin typeface="+mj-lt"/>
                        </a:rPr>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60"/>
                          </a:solidFill>
                          <a:effectLst/>
                          <a:uLnTx/>
                          <a:uFillTx/>
                          <a:latin typeface="+mj-lt"/>
                          <a:ea typeface="+mn-ea"/>
                          <a:cs typeface="+mn-cs"/>
                        </a:rPr>
                        <a:t>Testing</a:t>
                      </a:r>
                    </a:p>
                    <a:p>
                      <a:endParaRPr lang="en-US" sz="1400" dirty="0">
                        <a:solidFill>
                          <a:srgbClr val="002060"/>
                        </a:solidFill>
                        <a:latin typeface="+mj-lt"/>
                      </a:endParaRPr>
                    </a:p>
                  </a:txBody>
                  <a:tcPr/>
                </a:tc>
                <a:tc>
                  <a:txBody>
                    <a:bodyPr/>
                    <a:lstStyle/>
                    <a:p>
                      <a:r>
                        <a:rPr lang="en-US" sz="1400" dirty="0">
                          <a:solidFill>
                            <a:srgbClr val="002060"/>
                          </a:solidFill>
                          <a:latin typeface="+mj-lt"/>
                        </a:rPr>
                        <a:t>T supervises the 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a:solidFill>
                            <a:srgbClr val="002060"/>
                          </a:solidFill>
                          <a:latin typeface="+mj-lt"/>
                          <a:ea typeface="+mn-ea"/>
                          <a:cs typeface="+mn-cs"/>
                        </a:rPr>
                        <a:t>Writing</a:t>
                      </a:r>
                    </a:p>
                    <a:p>
                      <a:endParaRPr lang="en-US" sz="1400" dirty="0">
                        <a:solidFill>
                          <a:srgbClr val="002060"/>
                        </a:solidFill>
                        <a:latin typeface="+mj-lt"/>
                      </a:endParaRPr>
                    </a:p>
                  </a:txBody>
                  <a:tcPr/>
                </a:tc>
                <a:tc>
                  <a:txBody>
                    <a:bodyPr/>
                    <a:lstStyle/>
                    <a:p>
                      <a:r>
                        <a:rPr lang="en-US" sz="1400" dirty="0">
                          <a:solidFill>
                            <a:srgbClr val="002060"/>
                          </a:solidFill>
                          <a:latin typeface="+mj-lt"/>
                        </a:rPr>
                        <a:t>Lockstep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60"/>
                          </a:solidFill>
                          <a:effectLst/>
                          <a:uLnTx/>
                          <a:uFillTx/>
                          <a:latin typeface="+mj-lt"/>
                          <a:ea typeface="+mn-ea"/>
                          <a:cs typeface="+mn-cs"/>
                        </a:rPr>
                        <a:t>Handouts</a:t>
                      </a:r>
                    </a:p>
                    <a:p>
                      <a:endParaRPr lang="en-US" sz="1400" dirty="0">
                        <a:solidFill>
                          <a:srgbClr val="002060"/>
                        </a:solidFill>
                        <a:latin typeface="+mj-lt"/>
                      </a:endParaRPr>
                    </a:p>
                  </a:txBody>
                  <a:tcPr/>
                </a:tc>
                <a:tc>
                  <a:txBody>
                    <a:bodyPr/>
                    <a:lstStyle/>
                    <a:p>
                      <a:r>
                        <a:rPr lang="en-US" sz="1400" dirty="0">
                          <a:solidFill>
                            <a:srgbClr val="002060"/>
                          </a:solidFill>
                          <a:latin typeface="+mj-lt"/>
                        </a:rPr>
                        <a:t>40’</a:t>
                      </a:r>
                    </a:p>
                  </a:txBody>
                  <a:tcPr/>
                </a:tc>
                <a:extLst>
                  <a:ext uri="{0D108BD9-81ED-4DB2-BD59-A6C34878D82A}">
                    <a16:rowId xmlns:a16="http://schemas.microsoft.com/office/drawing/2014/main" val="1806947433"/>
                  </a:ext>
                </a:extLst>
              </a:tr>
              <a:tr h="370840">
                <a:tc>
                  <a:txBody>
                    <a:bodyPr/>
                    <a:lstStyle/>
                    <a:p>
                      <a:r>
                        <a:rPr lang="en-US" sz="1400" dirty="0">
                          <a:solidFill>
                            <a:srgbClr val="002060"/>
                          </a:solidFill>
                          <a:latin typeface="+mj-lt"/>
                        </a:rPr>
                        <a:t>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a:solidFill>
                            <a:srgbClr val="002060"/>
                          </a:solidFill>
                          <a:latin typeface="+mj-lt"/>
                          <a:ea typeface="+mn-ea"/>
                          <a:cs typeface="+mn-cs"/>
                        </a:rPr>
                        <a:t>Wrap up</a:t>
                      </a:r>
                    </a:p>
                    <a:p>
                      <a:endParaRPr lang="en-US" sz="1400" dirty="0">
                        <a:solidFill>
                          <a:srgbClr val="002060"/>
                        </a:solidFill>
                        <a:latin typeface="+mj-lt"/>
                      </a:endParaRPr>
                    </a:p>
                  </a:txBody>
                  <a:tcPr/>
                </a:tc>
                <a:tc>
                  <a:txBody>
                    <a:bodyPr/>
                    <a:lstStyle/>
                    <a:p>
                      <a:r>
                        <a:rPr kumimoji="0" lang="en-US" sz="1400" kern="1200" dirty="0">
                          <a:solidFill>
                            <a:srgbClr val="002060"/>
                          </a:solidFill>
                          <a:latin typeface="+mj-lt"/>
                          <a:ea typeface="+mn-ea"/>
                          <a:cs typeface="+mn-cs"/>
                        </a:rPr>
                        <a:t>Hw, feedback</a:t>
                      </a:r>
                      <a:endParaRPr lang="en-US" sz="1400" dirty="0">
                        <a:solidFill>
                          <a:srgbClr val="002060"/>
                        </a:solidFill>
                        <a:latin typeface="+mj-lt"/>
                      </a:endParaRPr>
                    </a:p>
                  </a:txBody>
                  <a:tcPr/>
                </a:tc>
                <a:tc>
                  <a:txBody>
                    <a:bodyPr/>
                    <a:lstStyle/>
                    <a:p>
                      <a:r>
                        <a:rPr lang="en-US" sz="1400" dirty="0">
                          <a:solidFill>
                            <a:srgbClr val="002060"/>
                          </a:solidFill>
                          <a:latin typeface="+mj-lt"/>
                        </a:rPr>
                        <a:t>Writing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kern="1200" dirty="0">
                          <a:solidFill>
                            <a:srgbClr val="002060"/>
                          </a:solidFill>
                          <a:latin typeface="+mj-lt"/>
                          <a:ea typeface="+mn-ea"/>
                          <a:cs typeface="+mn-cs"/>
                        </a:rPr>
                        <a:t>Speaking</a:t>
                      </a:r>
                    </a:p>
                    <a:p>
                      <a:endParaRPr lang="en-US" sz="1400" dirty="0">
                        <a:solidFill>
                          <a:srgbClr val="002060"/>
                        </a:solidFill>
                        <a:latin typeface="+mj-lt"/>
                      </a:endParaRPr>
                    </a:p>
                  </a:txBody>
                  <a:tcPr/>
                </a:tc>
                <a:tc>
                  <a:txBody>
                    <a:bodyPr/>
                    <a:lstStyle/>
                    <a:p>
                      <a:r>
                        <a:rPr kumimoji="0" lang="en-US" sz="1400" kern="1200" dirty="0">
                          <a:solidFill>
                            <a:srgbClr val="002060"/>
                          </a:solidFill>
                          <a:effectLst/>
                          <a:latin typeface="+mj-lt"/>
                          <a:ea typeface="+mn-ea"/>
                          <a:cs typeface="+mn-cs"/>
                        </a:rPr>
                        <a:t>T - Ss</a:t>
                      </a:r>
                      <a:endParaRPr lang="en-US" sz="1400" dirty="0">
                        <a:solidFill>
                          <a:srgbClr val="002060"/>
                        </a:solidFill>
                        <a:latin typeface="+mj-lt"/>
                      </a:endParaRPr>
                    </a:p>
                  </a:txBody>
                  <a:tcPr/>
                </a:tc>
                <a:tc>
                  <a:txBody>
                    <a:bodyPr/>
                    <a:lstStyle/>
                    <a:p>
                      <a:r>
                        <a:rPr lang="en-US" sz="1400" dirty="0">
                          <a:solidFill>
                            <a:srgbClr val="002060"/>
                          </a:solidFill>
                          <a:latin typeface="+mj-lt"/>
                        </a:rPr>
                        <a:t>Notebooks</a:t>
                      </a:r>
                    </a:p>
                  </a:txBody>
                  <a:tcPr/>
                </a:tc>
                <a:tc>
                  <a:txBody>
                    <a:bodyPr/>
                    <a:lstStyle/>
                    <a:p>
                      <a:r>
                        <a:rPr lang="en-US" sz="1400" dirty="0">
                          <a:solidFill>
                            <a:srgbClr val="002060"/>
                          </a:solidFill>
                          <a:latin typeface="+mj-lt"/>
                        </a:rPr>
                        <a:t>2’</a:t>
                      </a:r>
                    </a:p>
                  </a:txBody>
                  <a:tcPr/>
                </a:tc>
                <a:extLst>
                  <a:ext uri="{0D108BD9-81ED-4DB2-BD59-A6C34878D82A}">
                    <a16:rowId xmlns:a16="http://schemas.microsoft.com/office/drawing/2014/main" val="3481448543"/>
                  </a:ext>
                </a:extLst>
              </a:tr>
            </a:tbl>
          </a:graphicData>
        </a:graphic>
      </p:graphicFrame>
    </p:spTree>
    <p:extLst>
      <p:ext uri="{BB962C8B-B14F-4D97-AF65-F5344CB8AC3E}">
        <p14:creationId xmlns:p14="http://schemas.microsoft.com/office/powerpoint/2010/main" val="15868648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457200" y="1556792"/>
            <a:ext cx="8229600" cy="489790"/>
          </a:xfrm>
        </p:spPr>
        <p:txBody>
          <a:bodyPr>
            <a:normAutofit/>
          </a:bodyPr>
          <a:lstStyle/>
          <a:p>
            <a:pPr algn="ctr"/>
            <a:r>
              <a:rPr lang="ro-RO" sz="2400" b="1" dirty="0">
                <a:solidFill>
                  <a:schemeClr val="tx2">
                    <a:lumMod val="75000"/>
                  </a:schemeClr>
                </a:solidFill>
                <a:latin typeface="Times New Roman" panose="02020603050405020304" pitchFamily="18" charset="0"/>
                <a:cs typeface="Times New Roman" panose="02020603050405020304" pitchFamily="18" charset="0"/>
              </a:rPr>
              <a:t>CRITERIA FOR FORMATIVE ASSESSMENT</a:t>
            </a:r>
            <a:r>
              <a:rPr lang="en-US" sz="2400" b="1" dirty="0">
                <a:solidFill>
                  <a:schemeClr val="tx2">
                    <a:lumMod val="75000"/>
                  </a:schemeClr>
                </a:solidFill>
                <a:latin typeface="Times New Roman" panose="02020603050405020304" pitchFamily="18" charset="0"/>
                <a:cs typeface="Times New Roman" panose="02020603050405020304" pitchFamily="18" charset="0"/>
              </a:rPr>
              <a:t> </a:t>
            </a:r>
            <a:endParaRPr lang="ro-RO" sz="2400" b="1" dirty="0">
              <a:solidFill>
                <a:schemeClr val="tx2">
                  <a:lumMod val="75000"/>
                </a:schemeClr>
              </a:solidFill>
              <a:latin typeface="Times New Roman" panose="02020603050405020304" pitchFamily="18" charset="0"/>
              <a:cs typeface="Times New Roman" panose="02020603050405020304"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4057850033"/>
              </p:ext>
            </p:extLst>
          </p:nvPr>
        </p:nvGraphicFramePr>
        <p:xfrm>
          <a:off x="571472" y="2420888"/>
          <a:ext cx="8001056" cy="2961640"/>
        </p:xfrm>
        <a:graphic>
          <a:graphicData uri="http://schemas.openxmlformats.org/drawingml/2006/table">
            <a:tbl>
              <a:tblPr firstRow="1" bandRow="1">
                <a:tableStyleId>{5C22544A-7EE6-4342-B048-85BDC9FD1C3A}</a:tableStyleId>
              </a:tblPr>
              <a:tblGrid>
                <a:gridCol w="6715172">
                  <a:extLst>
                    <a:ext uri="{9D8B030D-6E8A-4147-A177-3AD203B41FA5}">
                      <a16:colId xmlns:a16="http://schemas.microsoft.com/office/drawing/2014/main" val="20000"/>
                    </a:ext>
                  </a:extLst>
                </a:gridCol>
                <a:gridCol w="1285884">
                  <a:extLst>
                    <a:ext uri="{9D8B030D-6E8A-4147-A177-3AD203B41FA5}">
                      <a16:colId xmlns:a16="http://schemas.microsoft.com/office/drawing/2014/main" val="20001"/>
                    </a:ext>
                  </a:extLst>
                </a:gridCol>
              </a:tblGrid>
              <a:tr h="370840">
                <a:tc>
                  <a:txBody>
                    <a:bodyPr/>
                    <a:lstStyle/>
                    <a:p>
                      <a:r>
                        <a:rPr kumimoji="0" lang="ro-RO" sz="1800" b="1" kern="1200" baseline="0" dirty="0">
                          <a:solidFill>
                            <a:schemeClr val="lt1"/>
                          </a:solidFill>
                          <a:latin typeface="Times New Roman" panose="02020603050405020304" pitchFamily="18" charset="0"/>
                          <a:ea typeface="+mn-ea"/>
                          <a:cs typeface="Times New Roman" panose="02020603050405020304" pitchFamily="18" charset="0"/>
                        </a:rPr>
                        <a:t>Social and cross-cultural skills</a:t>
                      </a:r>
                      <a:endParaRPr lang="ro-RO" dirty="0">
                        <a:latin typeface="Times New Roman" panose="02020603050405020304" pitchFamily="18" charset="0"/>
                        <a:cs typeface="Times New Roman" panose="02020603050405020304" pitchFamily="18" charset="0"/>
                      </a:endParaRPr>
                    </a:p>
                  </a:txBody>
                  <a:tcPr>
                    <a:solidFill>
                      <a:srgbClr val="002060"/>
                    </a:solidFill>
                  </a:tcPr>
                </a:tc>
                <a:tc>
                  <a:txBody>
                    <a:bodyPr/>
                    <a:lstStyle/>
                    <a:p>
                      <a:r>
                        <a:rPr kumimoji="0" lang="ro-RO" sz="1800" b="1" kern="1200" baseline="0" dirty="0">
                          <a:solidFill>
                            <a:schemeClr val="lt1"/>
                          </a:solidFill>
                          <a:latin typeface="+mn-lt"/>
                          <a:ea typeface="+mn-ea"/>
                          <a:cs typeface="+mn-cs"/>
                        </a:rPr>
                        <a:t>SCORE</a:t>
                      </a:r>
                      <a:endParaRPr lang="ro-RO" dirty="0"/>
                    </a:p>
                  </a:txBody>
                  <a:tcPr>
                    <a:solidFill>
                      <a:srgbClr val="002060"/>
                    </a:solidFill>
                  </a:tcPr>
                </a:tc>
                <a:extLst>
                  <a:ext uri="{0D108BD9-81ED-4DB2-BD59-A6C34878D82A}">
                    <a16:rowId xmlns:a16="http://schemas.microsoft.com/office/drawing/2014/main" val="10000"/>
                  </a:ext>
                </a:extLst>
              </a:tr>
              <a:tr h="370840">
                <a:tc>
                  <a:txBody>
                    <a:bodyPr/>
                    <a:lstStyle/>
                    <a:p>
                      <a:r>
                        <a:rPr kumimoji="0" lang="ro-RO" sz="1800" kern="1200" baseline="0" dirty="0">
                          <a:solidFill>
                            <a:srgbClr val="002060"/>
                          </a:solidFill>
                          <a:latin typeface="Times New Roman" panose="02020603050405020304" pitchFamily="18" charset="0"/>
                          <a:ea typeface="+mn-ea"/>
                          <a:cs typeface="Times New Roman" panose="02020603050405020304" pitchFamily="18" charset="0"/>
                        </a:rPr>
                        <a:t>Respects cultural difference</a:t>
                      </a:r>
                      <a:endParaRPr lang="ro-RO" dirty="0">
                        <a:solidFill>
                          <a:srgbClr val="002060"/>
                        </a:solidFill>
                        <a:latin typeface="Times New Roman" panose="02020603050405020304" pitchFamily="18" charset="0"/>
                        <a:cs typeface="Times New Roman" panose="02020603050405020304" pitchFamily="18" charset="0"/>
                      </a:endParaRPr>
                    </a:p>
                  </a:txBody>
                  <a:tcPr/>
                </a:tc>
                <a:tc>
                  <a:txBody>
                    <a:bodyPr/>
                    <a:lstStyle/>
                    <a:p>
                      <a:endParaRPr lang="ro-RO" dirty="0"/>
                    </a:p>
                  </a:txBody>
                  <a:tcPr/>
                </a:tc>
                <a:extLst>
                  <a:ext uri="{0D108BD9-81ED-4DB2-BD59-A6C34878D82A}">
                    <a16:rowId xmlns:a16="http://schemas.microsoft.com/office/drawing/2014/main" val="10001"/>
                  </a:ext>
                </a:extLst>
              </a:tr>
              <a:tr h="370840">
                <a:tc>
                  <a:txBody>
                    <a:bodyPr/>
                    <a:lstStyle/>
                    <a:p>
                      <a:r>
                        <a:rPr kumimoji="0" lang="en-US" sz="1800" kern="1200" baseline="0" dirty="0">
                          <a:solidFill>
                            <a:srgbClr val="002060"/>
                          </a:solidFill>
                          <a:latin typeface="Times New Roman" panose="02020603050405020304" pitchFamily="18" charset="0"/>
                          <a:ea typeface="+mn-ea"/>
                          <a:cs typeface="Times New Roman" panose="02020603050405020304" pitchFamily="18" charset="0"/>
                        </a:rPr>
                        <a:t>Open to different ideas </a:t>
                      </a:r>
                      <a:endParaRPr lang="ro-RO" dirty="0">
                        <a:solidFill>
                          <a:srgbClr val="002060"/>
                        </a:solidFill>
                        <a:latin typeface="Times New Roman" panose="02020603050405020304" pitchFamily="18" charset="0"/>
                        <a:cs typeface="Times New Roman" panose="02020603050405020304" pitchFamily="18" charset="0"/>
                      </a:endParaRPr>
                    </a:p>
                  </a:txBody>
                  <a:tcPr/>
                </a:tc>
                <a:tc>
                  <a:txBody>
                    <a:bodyPr/>
                    <a:lstStyle/>
                    <a:p>
                      <a:endParaRPr lang="ro-RO" dirty="0"/>
                    </a:p>
                  </a:txBody>
                  <a:tcPr/>
                </a:tc>
                <a:extLst>
                  <a:ext uri="{0D108BD9-81ED-4DB2-BD59-A6C34878D82A}">
                    <a16:rowId xmlns:a16="http://schemas.microsoft.com/office/drawing/2014/main" val="10002"/>
                  </a:ext>
                </a:extLst>
              </a:tr>
              <a:tr h="370840">
                <a:tc>
                  <a:txBody>
                    <a:bodyPr/>
                    <a:lstStyle/>
                    <a:p>
                      <a:r>
                        <a:rPr kumimoji="0" lang="ro-RO" sz="1800" b="1" kern="1200" baseline="0" dirty="0">
                          <a:solidFill>
                            <a:schemeClr val="bg1"/>
                          </a:solidFill>
                          <a:latin typeface="Times New Roman" panose="02020603050405020304" pitchFamily="18" charset="0"/>
                          <a:ea typeface="+mn-ea"/>
                          <a:cs typeface="Times New Roman" panose="02020603050405020304" pitchFamily="18" charset="0"/>
                        </a:rPr>
                        <a:t>Team-work</a:t>
                      </a:r>
                      <a:endParaRPr lang="ro-RO" dirty="0">
                        <a:solidFill>
                          <a:schemeClr val="bg1"/>
                        </a:solidFill>
                        <a:latin typeface="Times New Roman" panose="02020603050405020304" pitchFamily="18" charset="0"/>
                        <a:cs typeface="Times New Roman" panose="02020603050405020304" pitchFamily="18" charset="0"/>
                      </a:endParaRPr>
                    </a:p>
                  </a:txBody>
                  <a:tcPr>
                    <a:solidFill>
                      <a:schemeClr val="accent3">
                        <a:lumMod val="75000"/>
                      </a:schemeClr>
                    </a:solidFill>
                  </a:tcPr>
                </a:tc>
                <a:tc>
                  <a:txBody>
                    <a:bodyPr/>
                    <a:lstStyle/>
                    <a:p>
                      <a:endParaRPr lang="ro-RO" dirty="0"/>
                    </a:p>
                  </a:txBody>
                  <a:tcPr>
                    <a:solidFill>
                      <a:schemeClr val="accent3">
                        <a:lumMod val="75000"/>
                      </a:schemeClr>
                    </a:solidFill>
                  </a:tcPr>
                </a:tc>
                <a:extLst>
                  <a:ext uri="{0D108BD9-81ED-4DB2-BD59-A6C34878D82A}">
                    <a16:rowId xmlns:a16="http://schemas.microsoft.com/office/drawing/2014/main" val="10003"/>
                  </a:ext>
                </a:extLst>
              </a:tr>
              <a:tr h="370840">
                <a:tc>
                  <a:txBody>
                    <a:bodyPr/>
                    <a:lstStyle/>
                    <a:p>
                      <a:r>
                        <a:rPr kumimoji="0" lang="en-US" sz="1800" kern="1200" baseline="0" dirty="0">
                          <a:solidFill>
                            <a:srgbClr val="002060"/>
                          </a:solidFill>
                          <a:latin typeface="Times New Roman" panose="02020603050405020304" pitchFamily="18" charset="0"/>
                          <a:ea typeface="+mn-ea"/>
                          <a:cs typeface="Times New Roman" panose="02020603050405020304" pitchFamily="18" charset="0"/>
                        </a:rPr>
                        <a:t>Interacts effectively in a team towards </a:t>
                      </a:r>
                      <a:r>
                        <a:rPr kumimoji="0" lang="ro-RO" sz="1800" kern="1200" baseline="0" dirty="0">
                          <a:solidFill>
                            <a:srgbClr val="002060"/>
                          </a:solidFill>
                          <a:latin typeface="Times New Roman" panose="02020603050405020304" pitchFamily="18" charset="0"/>
                          <a:ea typeface="+mn-ea"/>
                          <a:cs typeface="Times New Roman" panose="02020603050405020304" pitchFamily="18" charset="0"/>
                        </a:rPr>
                        <a:t>negociation</a:t>
                      </a:r>
                      <a:endParaRPr lang="ro-RO" dirty="0">
                        <a:solidFill>
                          <a:srgbClr val="002060"/>
                        </a:solidFill>
                        <a:latin typeface="Times New Roman" panose="02020603050405020304" pitchFamily="18" charset="0"/>
                        <a:cs typeface="Times New Roman" panose="02020603050405020304" pitchFamily="18" charset="0"/>
                      </a:endParaRPr>
                    </a:p>
                  </a:txBody>
                  <a:tcPr/>
                </a:tc>
                <a:tc>
                  <a:txBody>
                    <a:bodyPr/>
                    <a:lstStyle/>
                    <a:p>
                      <a:endParaRPr lang="ro-RO" dirty="0"/>
                    </a:p>
                  </a:txBody>
                  <a:tcPr/>
                </a:tc>
                <a:extLst>
                  <a:ext uri="{0D108BD9-81ED-4DB2-BD59-A6C34878D82A}">
                    <a16:rowId xmlns:a16="http://schemas.microsoft.com/office/drawing/2014/main" val="10004"/>
                  </a:ext>
                </a:extLst>
              </a:tr>
              <a:tr h="370840">
                <a:tc>
                  <a:txBody>
                    <a:bodyPr/>
                    <a:lstStyle/>
                    <a:p>
                      <a:r>
                        <a:rPr kumimoji="0" lang="en-US" sz="1800" kern="1200" baseline="0" dirty="0">
                          <a:solidFill>
                            <a:srgbClr val="002060"/>
                          </a:solidFill>
                          <a:latin typeface="Times New Roman" panose="02020603050405020304" pitchFamily="18" charset="0"/>
                          <a:ea typeface="+mn-ea"/>
                          <a:cs typeface="Times New Roman" panose="02020603050405020304" pitchFamily="18" charset="0"/>
                        </a:rPr>
                        <a:t>Works well in a team (at ease and collaborative)</a:t>
                      </a:r>
                      <a:endParaRPr lang="ro-RO" dirty="0">
                        <a:solidFill>
                          <a:srgbClr val="002060"/>
                        </a:solidFill>
                        <a:latin typeface="Times New Roman" panose="02020603050405020304" pitchFamily="18" charset="0"/>
                        <a:cs typeface="Times New Roman" panose="02020603050405020304" pitchFamily="18" charset="0"/>
                      </a:endParaRPr>
                    </a:p>
                  </a:txBody>
                  <a:tcPr/>
                </a:tc>
                <a:tc>
                  <a:txBody>
                    <a:bodyPr/>
                    <a:lstStyle/>
                    <a:p>
                      <a:endParaRPr lang="ro-RO" dirty="0"/>
                    </a:p>
                  </a:txBody>
                  <a:tcPr/>
                </a:tc>
                <a:extLst>
                  <a:ext uri="{0D108BD9-81ED-4DB2-BD59-A6C34878D82A}">
                    <a16:rowId xmlns:a16="http://schemas.microsoft.com/office/drawing/2014/main" val="10005"/>
                  </a:ext>
                </a:extLst>
              </a:tr>
              <a:tr h="370840">
                <a:tc>
                  <a:txBody>
                    <a:bodyPr/>
                    <a:lstStyle/>
                    <a:p>
                      <a:r>
                        <a:rPr kumimoji="0" lang="ro-RO" sz="1800" b="1" kern="1200" baseline="0" dirty="0">
                          <a:solidFill>
                            <a:schemeClr val="bg1"/>
                          </a:solidFill>
                          <a:latin typeface="Times New Roman" panose="02020603050405020304" pitchFamily="18" charset="0"/>
                          <a:ea typeface="+mn-ea"/>
                          <a:cs typeface="Times New Roman" panose="02020603050405020304" pitchFamily="18" charset="0"/>
                        </a:rPr>
                        <a:t>Communication</a:t>
                      </a:r>
                      <a:endParaRPr lang="ro-RO" dirty="0">
                        <a:solidFill>
                          <a:schemeClr val="bg1"/>
                        </a:solidFill>
                        <a:latin typeface="Times New Roman" panose="02020603050405020304" pitchFamily="18" charset="0"/>
                        <a:cs typeface="Times New Roman" panose="02020603050405020304" pitchFamily="18" charset="0"/>
                      </a:endParaRPr>
                    </a:p>
                  </a:txBody>
                  <a:tcPr>
                    <a:solidFill>
                      <a:srgbClr val="FF66FF"/>
                    </a:solidFill>
                  </a:tcPr>
                </a:tc>
                <a:tc>
                  <a:txBody>
                    <a:bodyPr/>
                    <a:lstStyle/>
                    <a:p>
                      <a:endParaRPr lang="ro-RO" dirty="0"/>
                    </a:p>
                  </a:txBody>
                  <a:tcPr>
                    <a:solidFill>
                      <a:srgbClr val="FF66FF"/>
                    </a:solidFill>
                  </a:tcPr>
                </a:tc>
                <a:extLst>
                  <a:ext uri="{0D108BD9-81ED-4DB2-BD59-A6C34878D82A}">
                    <a16:rowId xmlns:a16="http://schemas.microsoft.com/office/drawing/2014/main" val="10006"/>
                  </a:ext>
                </a:extLst>
              </a:tr>
              <a:tr h="333078">
                <a:tc>
                  <a:txBody>
                    <a:bodyPr/>
                    <a:lstStyle/>
                    <a:p>
                      <a:r>
                        <a:rPr kumimoji="0" lang="ro-RO" sz="1800" kern="1200" baseline="0" dirty="0">
                          <a:solidFill>
                            <a:srgbClr val="002060"/>
                          </a:solidFill>
                          <a:latin typeface="Times New Roman" panose="02020603050405020304" pitchFamily="18" charset="0"/>
                          <a:ea typeface="+mn-ea"/>
                          <a:cs typeface="Times New Roman" panose="02020603050405020304" pitchFamily="18" charset="0"/>
                        </a:rPr>
                        <a:t>Communicates clearly and effectively </a:t>
                      </a:r>
                      <a:r>
                        <a:rPr kumimoji="0" lang="en-US" sz="1800" kern="1200" baseline="0" dirty="0">
                          <a:solidFill>
                            <a:srgbClr val="002060"/>
                          </a:solidFill>
                          <a:latin typeface="Times New Roman" panose="02020603050405020304" pitchFamily="18" charset="0"/>
                          <a:ea typeface="+mn-ea"/>
                          <a:cs typeface="Times New Roman" panose="02020603050405020304" pitchFamily="18" charset="0"/>
                        </a:rPr>
                        <a:t>in oral and written form</a:t>
                      </a:r>
                      <a:endParaRPr lang="ro-RO" dirty="0">
                        <a:solidFill>
                          <a:srgbClr val="002060"/>
                        </a:solidFill>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tc>
                  <a:txBody>
                    <a:bodyPr/>
                    <a:lstStyle/>
                    <a:p>
                      <a:endParaRPr lang="ro-RO"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pic>
        <p:nvPicPr>
          <p:cNvPr id="2" name="Picture 1" descr="A picture containing text, vector graphics&#10;&#10;Description automatically generated">
            <a:extLst>
              <a:ext uri="{FF2B5EF4-FFF2-40B4-BE49-F238E27FC236}">
                <a16:creationId xmlns:a16="http://schemas.microsoft.com/office/drawing/2014/main" id="{11672EBA-430C-403D-D320-E885471010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692296" y="1879213"/>
            <a:ext cx="8229600" cy="2327116"/>
          </a:xfrm>
        </p:spPr>
        <p:txBody>
          <a:bodyPr>
            <a:normAutofit fontScale="47500" lnSpcReduction="20000"/>
          </a:bodyPr>
          <a:lstStyle/>
          <a:p>
            <a:pPr>
              <a:buNone/>
            </a:pPr>
            <a:r>
              <a:rPr lang="en-US" sz="2900" dirty="0"/>
              <a:t> </a:t>
            </a:r>
            <a:endParaRPr lang="ro-RO" sz="2900" dirty="0"/>
          </a:p>
          <a:p>
            <a:r>
              <a:rPr lang="en-US" sz="2900" b="1" i="1" dirty="0">
                <a:solidFill>
                  <a:srgbClr val="002060"/>
                </a:solidFill>
              </a:rPr>
              <a:t>On a scale from 1 to 5 now I can </a:t>
            </a:r>
          </a:p>
          <a:p>
            <a:pPr marL="0" indent="0">
              <a:buNone/>
            </a:pPr>
            <a:r>
              <a:rPr lang="en-US" sz="2900" b="1" i="1" dirty="0">
                <a:solidFill>
                  <a:srgbClr val="002060"/>
                </a:solidFill>
              </a:rPr>
              <a:t>A) select information on a given subject</a:t>
            </a:r>
          </a:p>
          <a:p>
            <a:pPr marL="0" indent="0">
              <a:buNone/>
            </a:pPr>
            <a:r>
              <a:rPr lang="en-US" sz="2900" b="1" i="1" dirty="0">
                <a:solidFill>
                  <a:srgbClr val="002060"/>
                </a:solidFill>
              </a:rPr>
              <a:t>B) use new words when talking about flying aircrafts</a:t>
            </a:r>
          </a:p>
          <a:p>
            <a:pPr marL="0" indent="0">
              <a:buNone/>
            </a:pPr>
            <a:r>
              <a:rPr lang="en-US" sz="2900" b="1" i="1" dirty="0">
                <a:solidFill>
                  <a:srgbClr val="002060"/>
                </a:solidFill>
              </a:rPr>
              <a:t>C) talk about famous inventors in the past tense</a:t>
            </a:r>
          </a:p>
          <a:p>
            <a:pPr marL="0" indent="0">
              <a:buNone/>
            </a:pPr>
            <a:r>
              <a:rPr lang="en-US" sz="2900" b="1" i="1" dirty="0">
                <a:solidFill>
                  <a:srgbClr val="002060"/>
                </a:solidFill>
              </a:rPr>
              <a:t>D) communicate with my classmates more efficiently to exchange ideas and solve problems</a:t>
            </a:r>
          </a:p>
          <a:p>
            <a:pPr marL="0" indent="0">
              <a:buNone/>
            </a:pPr>
            <a:r>
              <a:rPr lang="en-US" sz="2900" b="1" i="1" dirty="0">
                <a:solidFill>
                  <a:srgbClr val="002060"/>
                </a:solidFill>
              </a:rPr>
              <a:t>E) be more confident about speaking in front of people</a:t>
            </a:r>
            <a:endParaRPr lang="ro-RO" sz="2900" dirty="0">
              <a:solidFill>
                <a:srgbClr val="002060"/>
              </a:solidFill>
            </a:endParaRPr>
          </a:p>
          <a:p>
            <a:r>
              <a:rPr lang="en-US" sz="2900" b="1" i="1" dirty="0">
                <a:solidFill>
                  <a:srgbClr val="002060"/>
                </a:solidFill>
              </a:rPr>
              <a:t>The easiest thing was …………………………..</a:t>
            </a:r>
            <a:endParaRPr lang="ro-RO" sz="2900" dirty="0">
              <a:solidFill>
                <a:srgbClr val="002060"/>
              </a:solidFill>
            </a:endParaRPr>
          </a:p>
          <a:p>
            <a:r>
              <a:rPr lang="en-US" sz="2900" b="1" i="1" dirty="0">
                <a:solidFill>
                  <a:srgbClr val="002060"/>
                </a:solidFill>
              </a:rPr>
              <a:t>The most difficult thing was …………………………….</a:t>
            </a:r>
            <a:endParaRPr lang="ro-RO" sz="2900" dirty="0">
              <a:solidFill>
                <a:srgbClr val="002060"/>
              </a:solidFill>
            </a:endParaRPr>
          </a:p>
          <a:p>
            <a:r>
              <a:rPr lang="en-US" sz="2900" b="1" i="1" dirty="0">
                <a:solidFill>
                  <a:srgbClr val="002060"/>
                </a:solidFill>
              </a:rPr>
              <a:t>In the future I am determined to ………………………………………….</a:t>
            </a:r>
            <a:endParaRPr lang="ro-RO" sz="2900" dirty="0">
              <a:solidFill>
                <a:srgbClr val="002060"/>
              </a:solidFill>
            </a:endParaRPr>
          </a:p>
          <a:p>
            <a:pPr>
              <a:buNone/>
            </a:pPr>
            <a:endParaRPr lang="ro-RO" dirty="0"/>
          </a:p>
          <a:p>
            <a:pPr marL="0" indent="0">
              <a:buNone/>
            </a:pPr>
            <a:endParaRPr lang="ro-RO" dirty="0"/>
          </a:p>
        </p:txBody>
      </p:sp>
      <p:sp>
        <p:nvSpPr>
          <p:cNvPr id="12" name="Title 11"/>
          <p:cNvSpPr>
            <a:spLocks noGrp="1"/>
          </p:cNvSpPr>
          <p:nvPr>
            <p:ph type="title"/>
          </p:nvPr>
        </p:nvSpPr>
        <p:spPr>
          <a:xfrm>
            <a:off x="222104" y="1767678"/>
            <a:ext cx="8229600" cy="653210"/>
          </a:xfrm>
        </p:spPr>
        <p:txBody>
          <a:bodyPr>
            <a:normAutofit fontScale="90000"/>
          </a:bodyPr>
          <a:lstStyle/>
          <a:p>
            <a:pPr algn="ctr"/>
            <a:r>
              <a:rPr lang="en-US" sz="2700" b="1" dirty="0">
                <a:solidFill>
                  <a:schemeClr val="tx2">
                    <a:lumMod val="75000"/>
                  </a:schemeClr>
                </a:solidFill>
                <a:latin typeface="Times New Roman" panose="02020603050405020304" pitchFamily="18" charset="0"/>
                <a:cs typeface="Times New Roman" panose="02020603050405020304" pitchFamily="18" charset="0"/>
              </a:rPr>
              <a:t>S</a:t>
            </a:r>
            <a:r>
              <a:rPr lang="ro-RO" sz="2700" b="1" dirty="0">
                <a:solidFill>
                  <a:schemeClr val="tx2">
                    <a:lumMod val="75000"/>
                  </a:schemeClr>
                </a:solidFill>
                <a:latin typeface="Times New Roman" panose="02020603050405020304" pitchFamily="18" charset="0"/>
                <a:cs typeface="Times New Roman" panose="02020603050405020304" pitchFamily="18" charset="0"/>
              </a:rPr>
              <a:t>ELF - ASSESSEMENT</a:t>
            </a:r>
            <a:br>
              <a:rPr lang="ro-RO" b="1" dirty="0"/>
            </a:br>
            <a:endParaRPr lang="ro-RO" dirty="0"/>
          </a:p>
        </p:txBody>
      </p:sp>
      <p:sp>
        <p:nvSpPr>
          <p:cNvPr id="2" name="TextBox 1">
            <a:extLst>
              <a:ext uri="{FF2B5EF4-FFF2-40B4-BE49-F238E27FC236}">
                <a16:creationId xmlns:a16="http://schemas.microsoft.com/office/drawing/2014/main" id="{324C5A14-2DE1-4D54-9086-8EE5206385A5}"/>
              </a:ext>
            </a:extLst>
          </p:cNvPr>
          <p:cNvSpPr txBox="1"/>
          <p:nvPr/>
        </p:nvSpPr>
        <p:spPr>
          <a:xfrm>
            <a:off x="697229" y="4437112"/>
            <a:ext cx="8032405" cy="1723549"/>
          </a:xfrm>
          <a:prstGeom prst="rect">
            <a:avLst/>
          </a:prstGeom>
          <a:noFill/>
        </p:spPr>
        <p:txBody>
          <a:bodyPr wrap="square" rtlCol="0">
            <a:spAutoFit/>
          </a:bodyPr>
          <a:lstStyle/>
          <a:p>
            <a:r>
              <a:rPr lang="en-US" b="1" dirty="0">
                <a:solidFill>
                  <a:schemeClr val="accent1">
                    <a:lumMod val="75000"/>
                  </a:schemeClr>
                </a:solidFill>
                <a:latin typeface="Algerian" pitchFamily="82" charset="0"/>
              </a:rPr>
              <a:t>           </a:t>
            </a:r>
            <a:r>
              <a:rPr lang="en-US" sz="2200" b="1" dirty="0">
                <a:solidFill>
                  <a:schemeClr val="tx2">
                    <a:lumMod val="75000"/>
                  </a:schemeClr>
                </a:solidFill>
                <a:latin typeface="Times New Roman" panose="02020603050405020304" pitchFamily="18" charset="0"/>
                <a:cs typeface="Times New Roman" panose="02020603050405020304" pitchFamily="18" charset="0"/>
              </a:rPr>
              <a:t>LESSON</a:t>
            </a:r>
            <a:r>
              <a:rPr lang="ro-RO" sz="2200" b="1" dirty="0">
                <a:solidFill>
                  <a:schemeClr val="tx2">
                    <a:lumMod val="75000"/>
                  </a:schemeClr>
                </a:solidFill>
                <a:latin typeface="Times New Roman" panose="02020603050405020304" pitchFamily="18" charset="0"/>
                <a:cs typeface="Times New Roman" panose="02020603050405020304" pitchFamily="18" charset="0"/>
              </a:rPr>
              <a:t> ASSESSEMENT</a:t>
            </a:r>
            <a:r>
              <a:rPr lang="en-US" sz="2200" b="1" dirty="0">
                <a:solidFill>
                  <a:schemeClr val="tx2">
                    <a:lumMod val="75000"/>
                  </a:schemeClr>
                </a:solidFill>
                <a:latin typeface="Times New Roman" panose="02020603050405020304" pitchFamily="18" charset="0"/>
                <a:cs typeface="Times New Roman" panose="02020603050405020304" pitchFamily="18" charset="0"/>
              </a:rPr>
              <a:t>/ TEACHER FEEDBACK</a:t>
            </a:r>
          </a:p>
          <a:p>
            <a:endParaRPr lang="en-US" sz="1800" b="1" dirty="0">
              <a:solidFill>
                <a:schemeClr val="accent1">
                  <a:lumMod val="75000"/>
                </a:schemeClr>
              </a:solidFill>
              <a:latin typeface="Algerian" pitchFamily="82" charset="0"/>
            </a:endParaRPr>
          </a:p>
          <a:p>
            <a:pPr marL="285750" indent="-285750">
              <a:buFont typeface="Arial" panose="020B0604020202020204" pitchFamily="34" charset="0"/>
              <a:buChar char="•"/>
            </a:pPr>
            <a:r>
              <a:rPr lang="en-US" sz="1600" b="1" i="1" dirty="0">
                <a:solidFill>
                  <a:srgbClr val="002060"/>
                </a:solidFill>
              </a:rPr>
              <a:t>What I liked the most was …………………….</a:t>
            </a:r>
          </a:p>
          <a:p>
            <a:pPr marL="285750" indent="-285750">
              <a:buFont typeface="Arial" panose="020B0604020202020204" pitchFamily="34" charset="0"/>
              <a:buChar char="•"/>
            </a:pPr>
            <a:r>
              <a:rPr lang="en-US" sz="1600" b="1" i="1" dirty="0">
                <a:solidFill>
                  <a:srgbClr val="002060"/>
                </a:solidFill>
              </a:rPr>
              <a:t>I found it boring to …………………….</a:t>
            </a:r>
          </a:p>
          <a:p>
            <a:pPr marL="285750" indent="-285750">
              <a:buFont typeface="Arial" panose="020B0604020202020204" pitchFamily="34" charset="0"/>
              <a:buChar char="•"/>
            </a:pPr>
            <a:r>
              <a:rPr lang="en-US" sz="1600" b="1" i="1" dirty="0">
                <a:solidFill>
                  <a:srgbClr val="002060"/>
                </a:solidFill>
              </a:rPr>
              <a:t>In the future I would like to ………………………………………….</a:t>
            </a:r>
            <a:endParaRPr lang="ro-RO" sz="1600" dirty="0">
              <a:solidFill>
                <a:srgbClr val="002060"/>
              </a:solidFill>
            </a:endParaRPr>
          </a:p>
          <a:p>
            <a:endParaRPr lang="en-US" b="1" dirty="0">
              <a:latin typeface="Algerian" pitchFamily="82" charset="0"/>
            </a:endParaRPr>
          </a:p>
        </p:txBody>
      </p:sp>
      <p:pic>
        <p:nvPicPr>
          <p:cNvPr id="3" name="Picture 2" descr="A picture containing text, vector graphics&#10;&#10;Description automatically generated">
            <a:extLst>
              <a:ext uri="{FF2B5EF4-FFF2-40B4-BE49-F238E27FC236}">
                <a16:creationId xmlns:a16="http://schemas.microsoft.com/office/drawing/2014/main" id="{217CFED5-DE24-B84A-C5CC-94E2A83F6F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457200" y="1128280"/>
            <a:ext cx="8229600" cy="1143000"/>
          </a:xfrm>
        </p:spPr>
        <p:txBody>
          <a:bodyPr>
            <a:normAutofit fontScale="90000"/>
          </a:bodyPr>
          <a:lstStyle/>
          <a:p>
            <a:pPr algn="ctr"/>
            <a:r>
              <a:rPr lang="en-US" sz="2900" b="1" dirty="0">
                <a:solidFill>
                  <a:schemeClr val="tx2">
                    <a:lumMod val="75000"/>
                  </a:schemeClr>
                </a:solidFill>
                <a:latin typeface="Times New Roman" panose="02020603050405020304" pitchFamily="18" charset="0"/>
                <a:cs typeface="Times New Roman" panose="02020603050405020304" pitchFamily="18" charset="0"/>
              </a:rPr>
              <a:t>GROUP WORK ASSESSEMENT</a:t>
            </a:r>
            <a:br>
              <a:rPr lang="ro-RO" b="1" dirty="0"/>
            </a:br>
            <a:endParaRPr lang="ro-RO" dirty="0"/>
          </a:p>
        </p:txBody>
      </p:sp>
      <p:graphicFrame>
        <p:nvGraphicFramePr>
          <p:cNvPr id="7" name="Table 6"/>
          <p:cNvGraphicFramePr>
            <a:graphicFrameLocks noGrp="1"/>
          </p:cNvGraphicFramePr>
          <p:nvPr>
            <p:extLst>
              <p:ext uri="{D42A27DB-BD31-4B8C-83A1-F6EECF244321}">
                <p14:modId xmlns:p14="http://schemas.microsoft.com/office/powerpoint/2010/main" val="4214458612"/>
              </p:ext>
            </p:extLst>
          </p:nvPr>
        </p:nvGraphicFramePr>
        <p:xfrm>
          <a:off x="534380" y="1916832"/>
          <a:ext cx="8075240" cy="4295861"/>
        </p:xfrm>
        <a:graphic>
          <a:graphicData uri="http://schemas.openxmlformats.org/drawingml/2006/table">
            <a:tbl>
              <a:tblPr/>
              <a:tblGrid>
                <a:gridCol w="1764338">
                  <a:extLst>
                    <a:ext uri="{9D8B030D-6E8A-4147-A177-3AD203B41FA5}">
                      <a16:colId xmlns:a16="http://schemas.microsoft.com/office/drawing/2014/main" val="20000"/>
                    </a:ext>
                  </a:extLst>
                </a:gridCol>
                <a:gridCol w="1198334">
                  <a:extLst>
                    <a:ext uri="{9D8B030D-6E8A-4147-A177-3AD203B41FA5}">
                      <a16:colId xmlns:a16="http://schemas.microsoft.com/office/drawing/2014/main" val="20001"/>
                    </a:ext>
                  </a:extLst>
                </a:gridCol>
                <a:gridCol w="1298335">
                  <a:extLst>
                    <a:ext uri="{9D8B030D-6E8A-4147-A177-3AD203B41FA5}">
                      <a16:colId xmlns:a16="http://schemas.microsoft.com/office/drawing/2014/main" val="20002"/>
                    </a:ext>
                  </a:extLst>
                </a:gridCol>
                <a:gridCol w="1260417">
                  <a:extLst>
                    <a:ext uri="{9D8B030D-6E8A-4147-A177-3AD203B41FA5}">
                      <a16:colId xmlns:a16="http://schemas.microsoft.com/office/drawing/2014/main" val="20003"/>
                    </a:ext>
                  </a:extLst>
                </a:gridCol>
                <a:gridCol w="1329680">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354600">
                <a:tc>
                  <a:txBody>
                    <a:bodyPr/>
                    <a:lstStyle/>
                    <a:p>
                      <a:pPr marL="88265">
                        <a:spcBef>
                          <a:spcPts val="340"/>
                        </a:spcBef>
                        <a:spcAft>
                          <a:spcPts val="0"/>
                        </a:spcAft>
                      </a:pPr>
                      <a:endParaRPr lang="en-US" sz="1200" b="1" spc="-10" dirty="0">
                        <a:solidFill>
                          <a:srgbClr val="FFFFFF"/>
                        </a:solidFill>
                        <a:latin typeface="+mj-lt"/>
                        <a:ea typeface="Arial"/>
                      </a:endParaRPr>
                    </a:p>
                    <a:p>
                      <a:pPr marL="88265">
                        <a:spcBef>
                          <a:spcPts val="340"/>
                        </a:spcBef>
                        <a:spcAft>
                          <a:spcPts val="0"/>
                        </a:spcAft>
                      </a:pPr>
                      <a:r>
                        <a:rPr lang="en-US" sz="1200" b="1" spc="-10" dirty="0">
                          <a:solidFill>
                            <a:srgbClr val="FFFFFF"/>
                          </a:solidFill>
                          <a:latin typeface="+mj-lt"/>
                          <a:ea typeface="Arial"/>
                        </a:rPr>
                        <a:t> INDICATORS</a:t>
                      </a:r>
                    </a:p>
                    <a:p>
                      <a:pPr marL="88265">
                        <a:spcBef>
                          <a:spcPts val="340"/>
                        </a:spcBef>
                        <a:spcAft>
                          <a:spcPts val="0"/>
                        </a:spcAft>
                      </a:pPr>
                      <a:endParaRPr lang="ro-RO" sz="1200" dirty="0">
                        <a:latin typeface="+mj-lt"/>
                        <a:ea typeface="Arial"/>
                      </a:endParaRPr>
                    </a:p>
                  </a:txBody>
                  <a:tcPr marL="53176" marR="53176"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1"/>
                    </a:solidFill>
                  </a:tcPr>
                </a:tc>
                <a:tc>
                  <a:txBody>
                    <a:bodyPr/>
                    <a:lstStyle/>
                    <a:p>
                      <a:pPr marL="87630">
                        <a:spcBef>
                          <a:spcPts val="340"/>
                        </a:spcBef>
                        <a:spcAft>
                          <a:spcPts val="0"/>
                        </a:spcAft>
                      </a:pPr>
                      <a:r>
                        <a:rPr lang="en-US" sz="1200" b="1" spc="-10" dirty="0">
                          <a:solidFill>
                            <a:srgbClr val="FFFFFF"/>
                          </a:solidFill>
                          <a:latin typeface="+mj-lt"/>
                          <a:ea typeface="Arial"/>
                        </a:rPr>
                        <a:t>     </a:t>
                      </a:r>
                    </a:p>
                    <a:p>
                      <a:pPr marL="87630">
                        <a:spcBef>
                          <a:spcPts val="340"/>
                        </a:spcBef>
                        <a:spcAft>
                          <a:spcPts val="0"/>
                        </a:spcAft>
                      </a:pPr>
                      <a:r>
                        <a:rPr lang="en-US" sz="1200" b="1" spc="-10" dirty="0">
                          <a:solidFill>
                            <a:srgbClr val="FFFFFF"/>
                          </a:solidFill>
                          <a:latin typeface="+mj-lt"/>
                          <a:ea typeface="Arial"/>
                        </a:rPr>
                        <a:t>   RARELY</a:t>
                      </a:r>
                      <a:endParaRPr lang="ro-RO" sz="1200" dirty="0">
                        <a:latin typeface="+mj-lt"/>
                        <a:ea typeface="Arial"/>
                      </a:endParaRPr>
                    </a:p>
                  </a:txBody>
                  <a:tcPr marL="53176" marR="53176"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1"/>
                    </a:solidFill>
                  </a:tcPr>
                </a:tc>
                <a:tc>
                  <a:txBody>
                    <a:bodyPr/>
                    <a:lstStyle/>
                    <a:p>
                      <a:pPr marL="88265">
                        <a:spcBef>
                          <a:spcPts val="340"/>
                        </a:spcBef>
                        <a:spcAft>
                          <a:spcPts val="0"/>
                        </a:spcAft>
                      </a:pPr>
                      <a:r>
                        <a:rPr lang="en-US" sz="1200" b="1" spc="-10" dirty="0">
                          <a:solidFill>
                            <a:srgbClr val="FFFFFF"/>
                          </a:solidFill>
                          <a:latin typeface="+mj-lt"/>
                          <a:ea typeface="Arial"/>
                        </a:rPr>
                        <a:t>   </a:t>
                      </a:r>
                    </a:p>
                    <a:p>
                      <a:pPr marL="88265">
                        <a:spcBef>
                          <a:spcPts val="340"/>
                        </a:spcBef>
                        <a:spcAft>
                          <a:spcPts val="0"/>
                        </a:spcAft>
                      </a:pPr>
                      <a:r>
                        <a:rPr lang="en-US" sz="1200" b="1" spc="-10" dirty="0">
                          <a:solidFill>
                            <a:srgbClr val="FFFFFF"/>
                          </a:solidFill>
                          <a:latin typeface="+mj-lt"/>
                          <a:ea typeface="Arial"/>
                        </a:rPr>
                        <a:t> SOMETIMES</a:t>
                      </a:r>
                      <a:endParaRPr lang="ro-RO" sz="1200" dirty="0">
                        <a:latin typeface="+mj-lt"/>
                        <a:ea typeface="Arial"/>
                      </a:endParaRPr>
                    </a:p>
                  </a:txBody>
                  <a:tcPr marL="53176" marR="53176"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1"/>
                    </a:solidFill>
                  </a:tcPr>
                </a:tc>
                <a:tc>
                  <a:txBody>
                    <a:bodyPr/>
                    <a:lstStyle/>
                    <a:p>
                      <a:pPr marL="87630">
                        <a:spcBef>
                          <a:spcPts val="340"/>
                        </a:spcBef>
                        <a:spcAft>
                          <a:spcPts val="0"/>
                        </a:spcAft>
                      </a:pPr>
                      <a:r>
                        <a:rPr lang="en-US" sz="1200" b="1" spc="-10" dirty="0">
                          <a:solidFill>
                            <a:srgbClr val="FFFFFF"/>
                          </a:solidFill>
                          <a:latin typeface="+mj-lt"/>
                          <a:ea typeface="Arial"/>
                        </a:rPr>
                        <a:t>  </a:t>
                      </a:r>
                    </a:p>
                    <a:p>
                      <a:pPr marL="87630">
                        <a:spcBef>
                          <a:spcPts val="340"/>
                        </a:spcBef>
                        <a:spcAft>
                          <a:spcPts val="0"/>
                        </a:spcAft>
                      </a:pPr>
                      <a:r>
                        <a:rPr lang="en-US" sz="1200" b="1" spc="-10" dirty="0">
                          <a:solidFill>
                            <a:srgbClr val="FFFFFF"/>
                          </a:solidFill>
                          <a:latin typeface="+mj-lt"/>
                          <a:ea typeface="Arial"/>
                        </a:rPr>
                        <a:t> FREQUENTLY</a:t>
                      </a:r>
                      <a:endParaRPr lang="ro-RO" sz="1200" dirty="0">
                        <a:latin typeface="+mj-lt"/>
                        <a:ea typeface="Arial"/>
                      </a:endParaRPr>
                    </a:p>
                  </a:txBody>
                  <a:tcPr marL="53176" marR="53176"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1"/>
                    </a:solidFill>
                  </a:tcPr>
                </a:tc>
                <a:tc>
                  <a:txBody>
                    <a:bodyPr/>
                    <a:lstStyle/>
                    <a:p>
                      <a:pPr marL="87630">
                        <a:spcBef>
                          <a:spcPts val="340"/>
                        </a:spcBef>
                        <a:spcAft>
                          <a:spcPts val="0"/>
                        </a:spcAft>
                      </a:pPr>
                      <a:r>
                        <a:rPr lang="en-US" sz="1200" b="1" dirty="0">
                          <a:solidFill>
                            <a:srgbClr val="FFFFFF"/>
                          </a:solidFill>
                          <a:latin typeface="+mj-lt"/>
                          <a:ea typeface="Arial"/>
                        </a:rPr>
                        <a:t>      </a:t>
                      </a:r>
                    </a:p>
                    <a:p>
                      <a:pPr marL="87630">
                        <a:spcBef>
                          <a:spcPts val="340"/>
                        </a:spcBef>
                        <a:spcAft>
                          <a:spcPts val="0"/>
                        </a:spcAft>
                      </a:pPr>
                      <a:r>
                        <a:rPr lang="en-US" sz="1200" b="1" dirty="0">
                          <a:solidFill>
                            <a:srgbClr val="FFFFFF"/>
                          </a:solidFill>
                          <a:latin typeface="+mj-lt"/>
                          <a:ea typeface="Arial"/>
                        </a:rPr>
                        <a:t>  USUALLY</a:t>
                      </a:r>
                      <a:endParaRPr lang="ro-RO" sz="1200" dirty="0">
                        <a:latin typeface="+mj-lt"/>
                        <a:ea typeface="Arial"/>
                      </a:endParaRPr>
                    </a:p>
                  </a:txBody>
                  <a:tcPr marL="53176" marR="53176"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1"/>
                    </a:solidFill>
                  </a:tcPr>
                </a:tc>
                <a:tc>
                  <a:txBody>
                    <a:bodyPr/>
                    <a:lstStyle/>
                    <a:p>
                      <a:pPr marL="87630">
                        <a:spcBef>
                          <a:spcPts val="340"/>
                        </a:spcBef>
                        <a:spcAft>
                          <a:spcPts val="0"/>
                        </a:spcAft>
                      </a:pPr>
                      <a:r>
                        <a:rPr lang="en-US" sz="1200" b="1" spc="-10" dirty="0">
                          <a:solidFill>
                            <a:srgbClr val="FFFFFF"/>
                          </a:solidFill>
                          <a:latin typeface="+mj-lt"/>
                          <a:ea typeface="Arial"/>
                        </a:rPr>
                        <a:t>     </a:t>
                      </a:r>
                    </a:p>
                    <a:p>
                      <a:pPr marL="87630">
                        <a:spcBef>
                          <a:spcPts val="340"/>
                        </a:spcBef>
                        <a:spcAft>
                          <a:spcPts val="0"/>
                        </a:spcAft>
                      </a:pPr>
                      <a:r>
                        <a:rPr lang="en-US" sz="1200" b="1" spc="-10" dirty="0">
                          <a:solidFill>
                            <a:srgbClr val="FFFFFF"/>
                          </a:solidFill>
                          <a:latin typeface="+mj-lt"/>
                          <a:ea typeface="Arial"/>
                        </a:rPr>
                        <a:t>  ALWAYS</a:t>
                      </a:r>
                      <a:endParaRPr lang="ro-RO" sz="1200" dirty="0">
                        <a:latin typeface="+mj-lt"/>
                        <a:ea typeface="Arial"/>
                      </a:endParaRPr>
                    </a:p>
                  </a:txBody>
                  <a:tcPr marL="53176" marR="53176"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1"/>
                    </a:solidFill>
                  </a:tcPr>
                </a:tc>
                <a:extLst>
                  <a:ext uri="{0D108BD9-81ED-4DB2-BD59-A6C34878D82A}">
                    <a16:rowId xmlns:a16="http://schemas.microsoft.com/office/drawing/2014/main" val="10000"/>
                  </a:ext>
                </a:extLst>
              </a:tr>
              <a:tr h="481923">
                <a:tc>
                  <a:txBody>
                    <a:bodyPr/>
                    <a:lstStyle/>
                    <a:p>
                      <a:pPr marL="88265">
                        <a:spcBef>
                          <a:spcPts val="190"/>
                        </a:spcBef>
                        <a:spcAft>
                          <a:spcPts val="0"/>
                        </a:spcAft>
                      </a:pPr>
                      <a:r>
                        <a:rPr lang="en-US" sz="1300" b="1" dirty="0">
                          <a:solidFill>
                            <a:srgbClr val="002060"/>
                          </a:solidFill>
                          <a:latin typeface="+mj-lt"/>
                          <a:ea typeface="Arial"/>
                        </a:rPr>
                        <a:t>Interest and </a:t>
                      </a:r>
                      <a:r>
                        <a:rPr lang="en-US" sz="1300" b="1" spc="-10" dirty="0">
                          <a:solidFill>
                            <a:srgbClr val="002060"/>
                          </a:solidFill>
                          <a:latin typeface="+mj-lt"/>
                          <a:ea typeface="Arial"/>
                        </a:rPr>
                        <a:t>participation</a:t>
                      </a:r>
                      <a:endParaRPr lang="ro-RO" sz="1300" dirty="0">
                        <a:solidFill>
                          <a:srgbClr val="002060"/>
                        </a:solidFill>
                        <a:latin typeface="+mj-lt"/>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66FF"/>
                    </a:solidFill>
                  </a:tcPr>
                </a:tc>
                <a:tc>
                  <a:txBody>
                    <a:bodyPr/>
                    <a:lstStyle/>
                    <a:p>
                      <a:pPr>
                        <a:spcAft>
                          <a:spcPts val="0"/>
                        </a:spcAft>
                      </a:pPr>
                      <a:endParaRPr lang="en-US" sz="800" dirty="0">
                        <a:solidFill>
                          <a:srgbClr val="FFFF00"/>
                        </a:solidFill>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solidFill>
                          <a:srgbClr val="FFFF00"/>
                        </a:solidFill>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solidFill>
                          <a:srgbClr val="FFFF00"/>
                        </a:solidFill>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solidFill>
                          <a:srgbClr val="FFFF00"/>
                        </a:solidFill>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ro-RO" sz="900" dirty="0">
                        <a:solidFill>
                          <a:srgbClr val="FFFF00"/>
                        </a:solidFill>
                        <a:latin typeface="Arial"/>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0001"/>
                  </a:ext>
                </a:extLst>
              </a:tr>
              <a:tr h="735629">
                <a:tc>
                  <a:txBody>
                    <a:bodyPr/>
                    <a:lstStyle/>
                    <a:p>
                      <a:pPr marL="88265" marR="15875">
                        <a:lnSpc>
                          <a:spcPct val="103000"/>
                        </a:lnSpc>
                        <a:spcBef>
                          <a:spcPts val="350"/>
                        </a:spcBef>
                        <a:spcAft>
                          <a:spcPts val="0"/>
                        </a:spcAft>
                      </a:pPr>
                      <a:r>
                        <a:rPr lang="en-US" sz="1300" b="1" dirty="0">
                          <a:solidFill>
                            <a:srgbClr val="FFFFFF"/>
                          </a:solidFill>
                          <a:latin typeface="+mj-lt"/>
                          <a:ea typeface="Arial"/>
                        </a:rPr>
                        <a:t>Participates actively and contributes with ideas or research</a:t>
                      </a:r>
                      <a:endParaRPr lang="ro-RO" sz="1300" dirty="0">
                        <a:latin typeface="+mj-lt"/>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66FF"/>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F1DD"/>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F1DD"/>
                    </a:solidFill>
                  </a:tcPr>
                </a:tc>
                <a:tc>
                  <a:txBody>
                    <a:bodyPr/>
                    <a:lstStyle/>
                    <a:p>
                      <a:pPr>
                        <a:spcAft>
                          <a:spcPts val="0"/>
                        </a:spcAft>
                      </a:pPr>
                      <a:endParaRPr lang="ro-RO" sz="900" dirty="0">
                        <a:latin typeface="Arial"/>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0002"/>
                  </a:ext>
                </a:extLst>
              </a:tr>
              <a:tr h="507547">
                <a:tc>
                  <a:txBody>
                    <a:bodyPr/>
                    <a:lstStyle/>
                    <a:p>
                      <a:pPr marL="88265">
                        <a:lnSpc>
                          <a:spcPct val="103000"/>
                        </a:lnSpc>
                        <a:spcBef>
                          <a:spcPts val="355"/>
                        </a:spcBef>
                        <a:spcAft>
                          <a:spcPts val="0"/>
                        </a:spcAft>
                      </a:pPr>
                      <a:r>
                        <a:rPr lang="en-US" sz="1300" b="1" dirty="0">
                          <a:solidFill>
                            <a:srgbClr val="002060"/>
                          </a:solidFill>
                          <a:latin typeface="+mj-lt"/>
                          <a:ea typeface="Arial"/>
                        </a:rPr>
                        <a:t>Time and work load </a:t>
                      </a:r>
                      <a:r>
                        <a:rPr lang="en-US" sz="1300" b="1" spc="-10" dirty="0">
                          <a:solidFill>
                            <a:srgbClr val="002060"/>
                          </a:solidFill>
                          <a:latin typeface="+mj-lt"/>
                          <a:ea typeface="Arial"/>
                        </a:rPr>
                        <a:t>management</a:t>
                      </a:r>
                      <a:endParaRPr lang="ro-RO" sz="1300" dirty="0">
                        <a:solidFill>
                          <a:srgbClr val="002060"/>
                        </a:solidFill>
                        <a:latin typeface="+mj-lt"/>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66FF"/>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F1DD"/>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F1DD"/>
                    </a:solidFill>
                  </a:tcPr>
                </a:tc>
                <a:tc>
                  <a:txBody>
                    <a:bodyPr/>
                    <a:lstStyle/>
                    <a:p>
                      <a:pPr>
                        <a:spcAft>
                          <a:spcPts val="0"/>
                        </a:spcAft>
                      </a:pPr>
                      <a:endParaRPr lang="ro-RO" sz="900" dirty="0">
                        <a:latin typeface="Arial"/>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0004"/>
                  </a:ext>
                </a:extLst>
              </a:tr>
              <a:tr h="735629">
                <a:tc>
                  <a:txBody>
                    <a:bodyPr/>
                    <a:lstStyle/>
                    <a:p>
                      <a:pPr marL="88265">
                        <a:lnSpc>
                          <a:spcPct val="103000"/>
                        </a:lnSpc>
                        <a:spcBef>
                          <a:spcPts val="355"/>
                        </a:spcBef>
                        <a:spcAft>
                          <a:spcPts val="0"/>
                        </a:spcAft>
                      </a:pPr>
                      <a:r>
                        <a:rPr lang="en-US" sz="1300" b="1" dirty="0">
                          <a:solidFill>
                            <a:srgbClr val="FFFFFF"/>
                          </a:solidFill>
                          <a:latin typeface="+mj-lt"/>
                          <a:ea typeface="Arial"/>
                        </a:rPr>
                        <a:t>Can manage time and work </a:t>
                      </a:r>
                      <a:r>
                        <a:rPr lang="en-US" sz="1300" b="1" spc="-10" dirty="0">
                          <a:solidFill>
                            <a:srgbClr val="FFFFFF"/>
                          </a:solidFill>
                          <a:latin typeface="+mj-lt"/>
                          <a:ea typeface="Arial"/>
                        </a:rPr>
                        <a:t>properly and completes the task</a:t>
                      </a:r>
                      <a:endParaRPr lang="ro-RO" sz="1300" dirty="0">
                        <a:latin typeface="+mj-lt"/>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66FF"/>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ro-RO" sz="900" dirty="0">
                        <a:latin typeface="Arial"/>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0005"/>
                  </a:ext>
                </a:extLst>
              </a:tr>
              <a:tr h="487408">
                <a:tc>
                  <a:txBody>
                    <a:bodyPr/>
                    <a:lstStyle/>
                    <a:p>
                      <a:pPr marL="65405" marR="327660">
                        <a:lnSpc>
                          <a:spcPct val="103000"/>
                        </a:lnSpc>
                        <a:spcAft>
                          <a:spcPts val="0"/>
                        </a:spcAft>
                      </a:pPr>
                      <a:r>
                        <a:rPr lang="en-US" sz="1300" b="1" dirty="0">
                          <a:solidFill>
                            <a:srgbClr val="002060"/>
                          </a:solidFill>
                          <a:latin typeface="+mj-lt"/>
                          <a:ea typeface="Arial"/>
                        </a:rPr>
                        <a:t>Social and intercultural </a:t>
                      </a:r>
                      <a:r>
                        <a:rPr lang="en-US" sz="1300" b="1" spc="-10" dirty="0">
                          <a:solidFill>
                            <a:srgbClr val="002060"/>
                          </a:solidFill>
                          <a:latin typeface="+mj-lt"/>
                          <a:ea typeface="Arial"/>
                        </a:rPr>
                        <a:t>skills</a:t>
                      </a:r>
                      <a:endParaRPr lang="ro-RO" sz="1300" dirty="0">
                        <a:solidFill>
                          <a:srgbClr val="002060"/>
                        </a:solidFill>
                        <a:latin typeface="+mj-lt"/>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66FF"/>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ro-RO" sz="900" dirty="0">
                        <a:latin typeface="Arial"/>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0007"/>
                  </a:ext>
                </a:extLst>
              </a:tr>
              <a:tr h="722885">
                <a:tc>
                  <a:txBody>
                    <a:bodyPr/>
                    <a:lstStyle/>
                    <a:p>
                      <a:pPr marL="65405">
                        <a:spcBef>
                          <a:spcPts val="350"/>
                        </a:spcBef>
                        <a:spcAft>
                          <a:spcPts val="0"/>
                        </a:spcAft>
                      </a:pPr>
                      <a:r>
                        <a:rPr lang="en-US" sz="1300" b="1" dirty="0">
                          <a:solidFill>
                            <a:srgbClr val="FFFFFF"/>
                          </a:solidFill>
                          <a:latin typeface="+mj-lt"/>
                          <a:ea typeface="Arial"/>
                        </a:rPr>
                        <a:t>Respects cultural </a:t>
                      </a:r>
                      <a:r>
                        <a:rPr lang="en-US" sz="1300" b="1" spc="-10" dirty="0">
                          <a:solidFill>
                            <a:srgbClr val="FFFFFF"/>
                          </a:solidFill>
                          <a:latin typeface="+mj-lt"/>
                          <a:ea typeface="Arial"/>
                        </a:rPr>
                        <a:t>differences and is </a:t>
                      </a:r>
                      <a:r>
                        <a:rPr kumimoji="0" lang="en-US" sz="1300" b="1" kern="1200" dirty="0">
                          <a:solidFill>
                            <a:srgbClr val="FFFFFF"/>
                          </a:solidFill>
                          <a:latin typeface="+mj-lt"/>
                          <a:ea typeface="Arial"/>
                          <a:cs typeface="+mn-cs"/>
                        </a:rPr>
                        <a:t>open to different </a:t>
                      </a:r>
                      <a:r>
                        <a:rPr kumimoji="0" lang="en-US" sz="1300" b="1" kern="1200" spc="-20" dirty="0">
                          <a:solidFill>
                            <a:srgbClr val="FFFFFF"/>
                          </a:solidFill>
                          <a:latin typeface="+mj-lt"/>
                          <a:ea typeface="Arial"/>
                          <a:cs typeface="+mn-cs"/>
                        </a:rPr>
                        <a:t>ideas</a:t>
                      </a:r>
                      <a:endParaRPr lang="ro-RO" sz="1300" dirty="0">
                        <a:latin typeface="+mj-lt"/>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66FF"/>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F1DD"/>
                    </a:solidFill>
                  </a:tcPr>
                </a:tc>
                <a:tc>
                  <a:txBody>
                    <a:bodyPr/>
                    <a:lstStyle/>
                    <a:p>
                      <a:pPr>
                        <a:spcAft>
                          <a:spcPts val="0"/>
                        </a:spcAft>
                      </a:pPr>
                      <a:endParaRPr lang="en-US" sz="80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6E3BC"/>
                    </a:solidFill>
                  </a:tcPr>
                </a:tc>
                <a:tc>
                  <a:txBody>
                    <a:bodyPr/>
                    <a:lstStyle/>
                    <a:p>
                      <a:pPr>
                        <a:spcAft>
                          <a:spcPts val="0"/>
                        </a:spcAft>
                      </a:pPr>
                      <a:endParaRPr lang="en-US" sz="800" dirty="0">
                        <a:latin typeface="Times New Roman"/>
                        <a:ea typeface="Arial"/>
                        <a:cs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F1DD"/>
                    </a:solidFill>
                  </a:tcPr>
                </a:tc>
                <a:tc>
                  <a:txBody>
                    <a:bodyPr/>
                    <a:lstStyle/>
                    <a:p>
                      <a:pPr>
                        <a:spcAft>
                          <a:spcPts val="0"/>
                        </a:spcAft>
                      </a:pPr>
                      <a:endParaRPr lang="ro-RO" sz="900" dirty="0">
                        <a:latin typeface="Arial"/>
                        <a:ea typeface="Arial"/>
                      </a:endParaRPr>
                    </a:p>
                  </a:txBody>
                  <a:tcPr marL="53176" marR="53176"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0008"/>
                  </a:ext>
                </a:extLst>
              </a:tr>
            </a:tbl>
          </a:graphicData>
        </a:graphic>
      </p:graphicFrame>
      <p:pic>
        <p:nvPicPr>
          <p:cNvPr id="2" name="Picture 1" descr="A picture containing text, vector graphics&#10;&#10;Description automatically generated">
            <a:extLst>
              <a:ext uri="{FF2B5EF4-FFF2-40B4-BE49-F238E27FC236}">
                <a16:creationId xmlns:a16="http://schemas.microsoft.com/office/drawing/2014/main" id="{633073F2-66C8-40EC-1281-1DF59263D5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457200" y="956674"/>
            <a:ext cx="8229600" cy="500058"/>
          </a:xfrm>
        </p:spPr>
        <p:txBody>
          <a:bodyPr>
            <a:normAutofit fontScale="90000"/>
          </a:bodyPr>
          <a:lstStyle/>
          <a:p>
            <a:pPr algn="ctr"/>
            <a:r>
              <a:rPr lang="en-US" sz="2400" dirty="0">
                <a:solidFill>
                  <a:schemeClr val="tx2">
                    <a:lumMod val="75000"/>
                  </a:schemeClr>
                </a:solidFill>
                <a:latin typeface="Times New Roman" panose="02020603050405020304" pitchFamily="18" charset="0"/>
                <a:cs typeface="Times New Roman" panose="02020603050405020304" pitchFamily="18" charset="0"/>
              </a:rPr>
              <a:t>PROPOSAL FOR WRITING ASSESSEMENT</a:t>
            </a:r>
            <a:br>
              <a:rPr lang="ro-RO" sz="2400" dirty="0"/>
            </a:br>
            <a:endParaRPr lang="ro-RO" sz="2400" dirty="0"/>
          </a:p>
        </p:txBody>
      </p:sp>
      <p:graphicFrame>
        <p:nvGraphicFramePr>
          <p:cNvPr id="7" name="Table 6"/>
          <p:cNvGraphicFramePr>
            <a:graphicFrameLocks noGrp="1"/>
          </p:cNvGraphicFramePr>
          <p:nvPr>
            <p:extLst>
              <p:ext uri="{D42A27DB-BD31-4B8C-83A1-F6EECF244321}">
                <p14:modId xmlns:p14="http://schemas.microsoft.com/office/powerpoint/2010/main" val="1184388167"/>
              </p:ext>
            </p:extLst>
          </p:nvPr>
        </p:nvGraphicFramePr>
        <p:xfrm>
          <a:off x="539552" y="1214422"/>
          <a:ext cx="8229601" cy="5259420"/>
        </p:xfrm>
        <a:graphic>
          <a:graphicData uri="http://schemas.openxmlformats.org/drawingml/2006/table">
            <a:tbl>
              <a:tblPr>
                <a:tableStyleId>{69C7853C-536D-4A76-A0AE-DD22124D55A5}</a:tableStyleId>
              </a:tblPr>
              <a:tblGrid>
                <a:gridCol w="1171319">
                  <a:extLst>
                    <a:ext uri="{9D8B030D-6E8A-4147-A177-3AD203B41FA5}">
                      <a16:colId xmlns:a16="http://schemas.microsoft.com/office/drawing/2014/main" val="20000"/>
                    </a:ext>
                  </a:extLst>
                </a:gridCol>
                <a:gridCol w="1538638">
                  <a:extLst>
                    <a:ext uri="{9D8B030D-6E8A-4147-A177-3AD203B41FA5}">
                      <a16:colId xmlns:a16="http://schemas.microsoft.com/office/drawing/2014/main" val="20001"/>
                    </a:ext>
                  </a:extLst>
                </a:gridCol>
                <a:gridCol w="1672432">
                  <a:extLst>
                    <a:ext uri="{9D8B030D-6E8A-4147-A177-3AD203B41FA5}">
                      <a16:colId xmlns:a16="http://schemas.microsoft.com/office/drawing/2014/main" val="20002"/>
                    </a:ext>
                  </a:extLst>
                </a:gridCol>
                <a:gridCol w="1271049">
                  <a:extLst>
                    <a:ext uri="{9D8B030D-6E8A-4147-A177-3AD203B41FA5}">
                      <a16:colId xmlns:a16="http://schemas.microsoft.com/office/drawing/2014/main" val="20005"/>
                    </a:ext>
                  </a:extLst>
                </a:gridCol>
                <a:gridCol w="1337946">
                  <a:extLst>
                    <a:ext uri="{9D8B030D-6E8A-4147-A177-3AD203B41FA5}">
                      <a16:colId xmlns:a16="http://schemas.microsoft.com/office/drawing/2014/main" val="20003"/>
                    </a:ext>
                  </a:extLst>
                </a:gridCol>
                <a:gridCol w="1238217">
                  <a:extLst>
                    <a:ext uri="{9D8B030D-6E8A-4147-A177-3AD203B41FA5}">
                      <a16:colId xmlns:a16="http://schemas.microsoft.com/office/drawing/2014/main" val="20004"/>
                    </a:ext>
                  </a:extLst>
                </a:gridCol>
              </a:tblGrid>
              <a:tr h="611589">
                <a:tc>
                  <a:txBody>
                    <a:bodyPr/>
                    <a:lstStyle/>
                    <a:p>
                      <a:pPr marL="303530" algn="l">
                        <a:lnSpc>
                          <a:spcPts val="1300"/>
                        </a:lnSpc>
                        <a:spcAft>
                          <a:spcPts val="0"/>
                        </a:spcAft>
                      </a:pPr>
                      <a:endParaRPr lang="ro-RO" sz="900" dirty="0">
                        <a:latin typeface="Arial"/>
                        <a:ea typeface="Arial"/>
                      </a:endParaRPr>
                    </a:p>
                  </a:txBody>
                  <a:tcPr marL="53133" marR="53133" marT="0" marB="0">
                    <a:solidFill>
                      <a:srgbClr val="FF7C80"/>
                    </a:solidFill>
                  </a:tcPr>
                </a:tc>
                <a:tc gridSpan="5">
                  <a:txBody>
                    <a:bodyPr/>
                    <a:lstStyle/>
                    <a:p>
                      <a:pPr marL="2588895" marR="2531745" algn="ctr">
                        <a:spcBef>
                          <a:spcPts val="40"/>
                        </a:spcBef>
                        <a:spcAft>
                          <a:spcPts val="0"/>
                        </a:spcAft>
                      </a:pPr>
                      <a:endParaRPr lang="ro-RO" sz="900" dirty="0">
                        <a:latin typeface="Arial"/>
                        <a:ea typeface="Arial"/>
                      </a:endParaRPr>
                    </a:p>
                  </a:txBody>
                  <a:tcPr marL="53133" marR="53133" marT="0" marB="0">
                    <a:solidFill>
                      <a:srgbClr val="FF7C80"/>
                    </a:solidFill>
                  </a:tcPr>
                </a:tc>
                <a:tc hMerge="1">
                  <a:txBody>
                    <a:bodyPr/>
                    <a:lstStyle/>
                    <a:p>
                      <a:endParaRPr lang="ro-RO"/>
                    </a:p>
                  </a:txBody>
                  <a:tcPr/>
                </a:tc>
                <a:tc hMerge="1">
                  <a:txBody>
                    <a:bodyPr/>
                    <a:lstStyle/>
                    <a:p>
                      <a:endParaRPr lang="ro-RO"/>
                    </a:p>
                  </a:txBody>
                  <a:tcPr/>
                </a:tc>
                <a:tc hMerge="1">
                  <a:txBody>
                    <a:bodyPr/>
                    <a:lstStyle/>
                    <a:p>
                      <a:endParaRPr lang="ro-RO"/>
                    </a:p>
                  </a:txBody>
                  <a:tcPr/>
                </a:tc>
                <a:tc hMerge="1">
                  <a:txBody>
                    <a:bodyPr/>
                    <a:lstStyle/>
                    <a:p>
                      <a:endParaRPr lang="ro-RO"/>
                    </a:p>
                  </a:txBody>
                  <a:tcPr/>
                </a:tc>
                <a:extLst>
                  <a:ext uri="{0D108BD9-81ED-4DB2-BD59-A6C34878D82A}">
                    <a16:rowId xmlns:a16="http://schemas.microsoft.com/office/drawing/2014/main" val="10000"/>
                  </a:ext>
                </a:extLst>
              </a:tr>
              <a:tr h="423313">
                <a:tc>
                  <a:txBody>
                    <a:bodyPr/>
                    <a:lstStyle/>
                    <a:p>
                      <a:pPr marL="441325" marR="429260" algn="l">
                        <a:lnSpc>
                          <a:spcPts val="1160"/>
                        </a:lnSpc>
                        <a:spcAft>
                          <a:spcPts val="0"/>
                        </a:spcAft>
                      </a:pPr>
                      <a:r>
                        <a:rPr lang="ro-RO" sz="900" dirty="0">
                          <a:solidFill>
                            <a:srgbClr val="002060"/>
                          </a:solidFill>
                          <a:latin typeface="+mj-lt"/>
                          <a:cs typeface="Arial" pitchFamily="34" charset="0"/>
                        </a:rPr>
                        <a:t>LEVEL</a:t>
                      </a:r>
                    </a:p>
                    <a:p>
                      <a:pPr marL="441325" marR="429260" algn="l">
                        <a:lnSpc>
                          <a:spcPts val="1160"/>
                        </a:lnSpc>
                        <a:spcAft>
                          <a:spcPts val="0"/>
                        </a:spcAft>
                      </a:pPr>
                      <a:endParaRPr lang="ro-RO" sz="900" dirty="0">
                        <a:solidFill>
                          <a:srgbClr val="002060"/>
                        </a:solidFill>
                        <a:latin typeface="+mj-lt"/>
                        <a:ea typeface="Arial"/>
                        <a:cs typeface="Arial" pitchFamily="34" charset="0"/>
                      </a:endParaRPr>
                    </a:p>
                  </a:txBody>
                  <a:tcPr marL="0" marR="0" marT="0" marB="0"/>
                </a:tc>
                <a:tc>
                  <a:txBody>
                    <a:bodyPr/>
                    <a:lstStyle/>
                    <a:p>
                      <a:pPr marL="274320" algn="ctr">
                        <a:lnSpc>
                          <a:spcPts val="1160"/>
                        </a:lnSpc>
                        <a:spcAft>
                          <a:spcPts val="0"/>
                        </a:spcAft>
                      </a:pPr>
                      <a:r>
                        <a:rPr lang="ro-RO" sz="900" dirty="0">
                          <a:solidFill>
                            <a:srgbClr val="002060"/>
                          </a:solidFill>
                          <a:latin typeface="+mj-lt"/>
                          <a:cs typeface="Arial" pitchFamily="34" charset="0"/>
                        </a:rPr>
                        <a:t>Excellent</a:t>
                      </a:r>
                      <a:endParaRPr lang="ro-RO" sz="900" dirty="0">
                        <a:solidFill>
                          <a:srgbClr val="002060"/>
                        </a:solidFill>
                        <a:latin typeface="+mj-lt"/>
                        <a:ea typeface="Arial"/>
                        <a:cs typeface="Arial" pitchFamily="34" charset="0"/>
                      </a:endParaRPr>
                    </a:p>
                  </a:txBody>
                  <a:tcPr marL="53133" marR="53133" marT="0" marB="0"/>
                </a:tc>
                <a:tc>
                  <a:txBody>
                    <a:bodyPr/>
                    <a:lstStyle/>
                    <a:p>
                      <a:pPr marL="144780" algn="ctr">
                        <a:lnSpc>
                          <a:spcPts val="1160"/>
                        </a:lnSpc>
                        <a:spcAft>
                          <a:spcPts val="0"/>
                        </a:spcAft>
                      </a:pPr>
                      <a:r>
                        <a:rPr lang="ro-RO" sz="900" dirty="0">
                          <a:solidFill>
                            <a:srgbClr val="002060"/>
                          </a:solidFill>
                          <a:latin typeface="+mj-lt"/>
                          <a:cs typeface="Arial" pitchFamily="34" charset="0"/>
                        </a:rPr>
                        <a:t>Good</a:t>
                      </a:r>
                      <a:endParaRPr lang="ro-RO" sz="900" b="1" dirty="0">
                        <a:solidFill>
                          <a:srgbClr val="002060"/>
                        </a:solidFill>
                        <a:latin typeface="+mj-lt"/>
                        <a:ea typeface="Arial"/>
                        <a:cs typeface="Arial" pitchFamily="34" charset="0"/>
                      </a:endParaRPr>
                    </a:p>
                  </a:txBody>
                  <a:tcPr marL="53133" marR="53133" marT="0" marB="0"/>
                </a:tc>
                <a:tc>
                  <a:txBody>
                    <a:bodyPr/>
                    <a:lstStyle/>
                    <a:p>
                      <a:pPr marL="144780" algn="ctr">
                        <a:lnSpc>
                          <a:spcPts val="1160"/>
                        </a:lnSpc>
                        <a:spcAft>
                          <a:spcPts val="0"/>
                        </a:spcAft>
                      </a:pPr>
                      <a:r>
                        <a:rPr lang="ro-RO" sz="900" b="0" dirty="0">
                          <a:solidFill>
                            <a:srgbClr val="002060"/>
                          </a:solidFill>
                          <a:latin typeface="+mj-lt"/>
                          <a:ea typeface="Arial"/>
                          <a:cs typeface="Arial" pitchFamily="34" charset="0"/>
                        </a:rPr>
                        <a:t>Medium</a:t>
                      </a:r>
                    </a:p>
                  </a:txBody>
                  <a:tcPr marL="53133" marR="53133" marT="0" marB="0"/>
                </a:tc>
                <a:tc>
                  <a:txBody>
                    <a:bodyPr/>
                    <a:lstStyle/>
                    <a:p>
                      <a:pPr marL="161925" algn="ctr">
                        <a:lnSpc>
                          <a:spcPts val="1160"/>
                        </a:lnSpc>
                        <a:spcAft>
                          <a:spcPts val="0"/>
                        </a:spcAft>
                      </a:pPr>
                      <a:r>
                        <a:rPr lang="ro-RO" sz="900" dirty="0">
                          <a:solidFill>
                            <a:srgbClr val="002060"/>
                          </a:solidFill>
                          <a:latin typeface="+mj-lt"/>
                          <a:cs typeface="Arial" pitchFamily="34" charset="0"/>
                        </a:rPr>
                        <a:t>Basic </a:t>
                      </a:r>
                      <a:r>
                        <a:rPr lang="en-US" sz="900" spc="-25" dirty="0">
                          <a:solidFill>
                            <a:srgbClr val="002060"/>
                          </a:solidFill>
                          <a:latin typeface="+mj-lt"/>
                          <a:cs typeface="Arial" pitchFamily="34" charset="0"/>
                        </a:rPr>
                        <a:t> </a:t>
                      </a:r>
                      <a:endParaRPr lang="ro-RO" sz="900" dirty="0">
                        <a:solidFill>
                          <a:srgbClr val="002060"/>
                        </a:solidFill>
                        <a:latin typeface="+mj-lt"/>
                        <a:ea typeface="Arial"/>
                        <a:cs typeface="Arial" pitchFamily="34" charset="0"/>
                      </a:endParaRPr>
                    </a:p>
                  </a:txBody>
                  <a:tcPr marL="53133" marR="53133" marT="0" marB="0"/>
                </a:tc>
                <a:tc>
                  <a:txBody>
                    <a:bodyPr/>
                    <a:lstStyle/>
                    <a:p>
                      <a:pPr marL="26670" marR="12065" algn="ctr">
                        <a:lnSpc>
                          <a:spcPts val="1160"/>
                        </a:lnSpc>
                        <a:spcAft>
                          <a:spcPts val="0"/>
                        </a:spcAft>
                      </a:pPr>
                      <a:r>
                        <a:rPr lang="ro-RO" sz="900" spc="-20" baseline="0" dirty="0">
                          <a:solidFill>
                            <a:srgbClr val="002060"/>
                          </a:solidFill>
                          <a:latin typeface="+mj-lt"/>
                          <a:cs typeface="Arial" pitchFamily="34" charset="0"/>
                        </a:rPr>
                        <a:t>Below basic </a:t>
                      </a:r>
                      <a:endParaRPr lang="ro-RO" sz="900" dirty="0">
                        <a:solidFill>
                          <a:srgbClr val="002060"/>
                        </a:solidFill>
                        <a:latin typeface="+mj-lt"/>
                        <a:ea typeface="Arial"/>
                        <a:cs typeface="Arial" pitchFamily="34" charset="0"/>
                      </a:endParaRPr>
                    </a:p>
                  </a:txBody>
                  <a:tcPr marL="53133" marR="53133" marT="0" marB="0"/>
                </a:tc>
                <a:extLst>
                  <a:ext uri="{0D108BD9-81ED-4DB2-BD59-A6C34878D82A}">
                    <a16:rowId xmlns:a16="http://schemas.microsoft.com/office/drawing/2014/main" val="10001"/>
                  </a:ext>
                </a:extLst>
              </a:tr>
              <a:tr h="670793">
                <a:tc>
                  <a:txBody>
                    <a:bodyPr/>
                    <a:lstStyle/>
                    <a:p>
                      <a:pPr marL="321310" algn="l">
                        <a:lnSpc>
                          <a:spcPts val="1065"/>
                        </a:lnSpc>
                        <a:spcAft>
                          <a:spcPts val="0"/>
                        </a:spcAft>
                      </a:pPr>
                      <a:r>
                        <a:rPr lang="en-US" sz="900" spc="-10" dirty="0">
                          <a:solidFill>
                            <a:srgbClr val="002060"/>
                          </a:solidFill>
                          <a:latin typeface="+mj-lt"/>
                          <a:cs typeface="Arial" pitchFamily="34" charset="0"/>
                        </a:rPr>
                        <a:t>CONTENT</a:t>
                      </a:r>
                      <a:endParaRPr lang="ro-RO" sz="900" spc="-10" dirty="0">
                        <a:solidFill>
                          <a:srgbClr val="002060"/>
                        </a:solidFill>
                        <a:latin typeface="+mj-lt"/>
                        <a:cs typeface="Arial" pitchFamily="34" charset="0"/>
                      </a:endParaRPr>
                    </a:p>
                    <a:p>
                      <a:pPr marL="321310" algn="l">
                        <a:lnSpc>
                          <a:spcPts val="1065"/>
                        </a:lnSpc>
                        <a:spcAft>
                          <a:spcPts val="0"/>
                        </a:spcAft>
                      </a:pPr>
                      <a:r>
                        <a:rPr lang="en-US" sz="900" spc="-10" dirty="0">
                          <a:solidFill>
                            <a:srgbClr val="002060"/>
                          </a:solidFill>
                          <a:latin typeface="+mj-lt"/>
                          <a:ea typeface="Arial"/>
                          <a:cs typeface="Arial" pitchFamily="34" charset="0"/>
                        </a:rPr>
                        <a:t>    </a:t>
                      </a:r>
                      <a:endParaRPr lang="ro-RO" sz="900" dirty="0">
                        <a:solidFill>
                          <a:srgbClr val="002060"/>
                        </a:solidFill>
                        <a:latin typeface="+mj-lt"/>
                        <a:ea typeface="Arial"/>
                        <a:cs typeface="Arial" pitchFamily="34" charset="0"/>
                      </a:endParaRPr>
                    </a:p>
                  </a:txBody>
                  <a:tcPr marL="53133" marR="53133" marT="0" marB="0"/>
                </a:tc>
                <a:tc>
                  <a:txBody>
                    <a:bodyPr/>
                    <a:lstStyle/>
                    <a:p>
                      <a:pPr marL="33655" marR="19685" algn="ctr">
                        <a:lnSpc>
                          <a:spcPts val="1065"/>
                        </a:lnSpc>
                        <a:spcAft>
                          <a:spcPts val="0"/>
                        </a:spcAft>
                      </a:pPr>
                      <a:r>
                        <a:rPr lang="ro-RO" sz="900" dirty="0">
                          <a:solidFill>
                            <a:srgbClr val="002060"/>
                          </a:solidFill>
                          <a:latin typeface="+mj-lt"/>
                          <a:cs typeface="Arial" pitchFamily="34" charset="0"/>
                        </a:rPr>
                        <a:t>Quality </a:t>
                      </a:r>
                      <a:r>
                        <a:rPr lang="en-US" sz="900" dirty="0">
                          <a:solidFill>
                            <a:srgbClr val="002060"/>
                          </a:solidFill>
                          <a:latin typeface="+mj-lt"/>
                          <a:cs typeface="Arial" pitchFamily="34" charset="0"/>
                        </a:rPr>
                        <a:t>content</a:t>
                      </a:r>
                      <a:r>
                        <a:rPr lang="ro-RO" sz="900" dirty="0">
                          <a:solidFill>
                            <a:srgbClr val="002060"/>
                          </a:solidFill>
                          <a:latin typeface="+mj-lt"/>
                          <a:cs typeface="Arial" pitchFamily="34" charset="0"/>
                        </a:rPr>
                        <a:t>,</a:t>
                      </a:r>
                      <a:r>
                        <a:rPr lang="ro-RO" sz="900" baseline="0" dirty="0">
                          <a:solidFill>
                            <a:srgbClr val="002060"/>
                          </a:solidFill>
                          <a:latin typeface="+mj-lt"/>
                          <a:cs typeface="Arial" pitchFamily="34" charset="0"/>
                        </a:rPr>
                        <a:t> </a:t>
                      </a:r>
                      <a:r>
                        <a:rPr lang="en-US" sz="900" dirty="0">
                          <a:solidFill>
                            <a:srgbClr val="002060"/>
                          </a:solidFill>
                          <a:latin typeface="+mj-lt"/>
                          <a:cs typeface="Arial" pitchFamily="34" charset="0"/>
                        </a:rPr>
                        <a:t>relevant</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to</a:t>
                      </a:r>
                      <a:r>
                        <a:rPr lang="en-US" sz="900" spc="-25" dirty="0">
                          <a:solidFill>
                            <a:srgbClr val="002060"/>
                          </a:solidFill>
                          <a:latin typeface="+mj-lt"/>
                          <a:cs typeface="Arial" pitchFamily="34" charset="0"/>
                        </a:rPr>
                        <a:t> the</a:t>
                      </a:r>
                      <a:r>
                        <a:rPr lang="en-US" sz="900" spc="0" dirty="0">
                          <a:solidFill>
                            <a:srgbClr val="002060"/>
                          </a:solidFill>
                          <a:latin typeface="+mj-lt"/>
                          <a:cs typeface="Arial" pitchFamily="34" charset="0"/>
                        </a:rPr>
                        <a:t> </a:t>
                      </a:r>
                      <a:r>
                        <a:rPr lang="en-US" sz="900" spc="-20" dirty="0">
                          <a:solidFill>
                            <a:srgbClr val="002060"/>
                          </a:solidFill>
                          <a:latin typeface="+mj-lt"/>
                          <a:cs typeface="Arial" pitchFamily="34" charset="0"/>
                        </a:rPr>
                        <a:t>task </a:t>
                      </a:r>
                    </a:p>
                    <a:p>
                      <a:pPr marL="33655" marR="19685" algn="ctr">
                        <a:lnSpc>
                          <a:spcPts val="1065"/>
                        </a:lnSpc>
                        <a:spcAft>
                          <a:spcPts val="0"/>
                        </a:spcAft>
                      </a:pPr>
                      <a:r>
                        <a:rPr lang="en-US" sz="900" spc="-20" dirty="0">
                          <a:solidFill>
                            <a:srgbClr val="002060"/>
                          </a:solidFill>
                          <a:latin typeface="+mj-lt"/>
                          <a:cs typeface="Arial" pitchFamily="34" charset="0"/>
                        </a:rPr>
                        <a:t>(</a:t>
                      </a:r>
                      <a:r>
                        <a:rPr lang="en-US" sz="900" spc="-20" dirty="0" err="1">
                          <a:solidFill>
                            <a:srgbClr val="002060"/>
                          </a:solidFill>
                          <a:latin typeface="+mj-lt"/>
                          <a:cs typeface="Arial" pitchFamily="34" charset="0"/>
                        </a:rPr>
                        <a:t>eg</a:t>
                      </a:r>
                      <a:r>
                        <a:rPr lang="en-US" sz="900" spc="-20" dirty="0">
                          <a:solidFill>
                            <a:srgbClr val="002060"/>
                          </a:solidFill>
                          <a:latin typeface="+mj-lt"/>
                          <a:cs typeface="Arial" pitchFamily="34" charset="0"/>
                        </a:rPr>
                        <a:t>: 28 - </a:t>
                      </a:r>
                      <a:r>
                        <a:rPr lang="en-US" sz="900" spc="-10" dirty="0">
                          <a:solidFill>
                            <a:srgbClr val="002060"/>
                          </a:solidFill>
                          <a:latin typeface="+mj-lt"/>
                          <a:cs typeface="Arial" pitchFamily="34" charset="0"/>
                        </a:rPr>
                        <a:t>30</a:t>
                      </a:r>
                      <a:r>
                        <a:rPr lang="en-US" sz="900" spc="-10" dirty="0">
                          <a:solidFill>
                            <a:srgbClr val="002060"/>
                          </a:solidFill>
                          <a:latin typeface="+mj-lt"/>
                          <a:ea typeface="Arial"/>
                          <a:cs typeface="Arial" pitchFamily="34" charset="0"/>
                        </a:rPr>
                        <a:t> </a:t>
                      </a:r>
                      <a:r>
                        <a:rPr lang="ro-RO" sz="900" spc="-10" dirty="0">
                          <a:solidFill>
                            <a:srgbClr val="002060"/>
                          </a:solidFill>
                          <a:latin typeface="+mj-lt"/>
                          <a:ea typeface="Arial"/>
                          <a:cs typeface="Arial" pitchFamily="34" charset="0"/>
                        </a:rPr>
                        <a:t>p</a:t>
                      </a:r>
                      <a:r>
                        <a:rPr lang="en-US" sz="900" spc="-20" dirty="0">
                          <a:solidFill>
                            <a:srgbClr val="002060"/>
                          </a:solidFill>
                          <a:latin typeface="+mj-lt"/>
                          <a:cs typeface="Arial" pitchFamily="34" charset="0"/>
                        </a:rPr>
                        <a:t>)</a:t>
                      </a:r>
                      <a:endParaRPr lang="ro-RO" sz="900" dirty="0">
                        <a:solidFill>
                          <a:srgbClr val="002060"/>
                        </a:solidFill>
                        <a:latin typeface="+mj-lt"/>
                        <a:ea typeface="Arial"/>
                        <a:cs typeface="Arial" pitchFamily="34" charset="0"/>
                      </a:endParaRPr>
                    </a:p>
                  </a:txBody>
                  <a:tcPr marL="53133" marR="53133" marT="0" marB="0"/>
                </a:tc>
                <a:tc>
                  <a:txBody>
                    <a:bodyPr/>
                    <a:lstStyle/>
                    <a:p>
                      <a:pPr marL="26035" marR="120015" algn="ctr">
                        <a:lnSpc>
                          <a:spcPts val="1065"/>
                        </a:lnSpc>
                        <a:spcAft>
                          <a:spcPts val="0"/>
                        </a:spcAft>
                      </a:pPr>
                      <a:r>
                        <a:rPr lang="ro-RO" sz="900" dirty="0">
                          <a:solidFill>
                            <a:srgbClr val="002060"/>
                          </a:solidFill>
                          <a:latin typeface="+mj-lt"/>
                          <a:cs typeface="Arial" pitchFamily="34" charset="0"/>
                        </a:rPr>
                        <a:t>Generally</a:t>
                      </a:r>
                      <a:r>
                        <a:rPr lang="ro-RO" sz="900" baseline="0" dirty="0">
                          <a:solidFill>
                            <a:srgbClr val="002060"/>
                          </a:solidFill>
                          <a:latin typeface="+mj-lt"/>
                          <a:cs typeface="Arial" pitchFamily="34" charset="0"/>
                        </a:rPr>
                        <a:t> relevant content</a:t>
                      </a:r>
                      <a:r>
                        <a:rPr lang="en-US" sz="900" baseline="0" dirty="0">
                          <a:solidFill>
                            <a:srgbClr val="002060"/>
                          </a:solidFill>
                          <a:latin typeface="+mj-lt"/>
                          <a:cs typeface="Arial" pitchFamily="34" charset="0"/>
                        </a:rPr>
                        <a:t> </a:t>
                      </a:r>
                    </a:p>
                    <a:p>
                      <a:pPr marL="26035" marR="120015" algn="ctr">
                        <a:lnSpc>
                          <a:spcPts val="1065"/>
                        </a:lnSpc>
                        <a:spcAft>
                          <a:spcPts val="0"/>
                        </a:spcAft>
                      </a:pPr>
                      <a:endParaRPr lang="ro-RO" sz="900" dirty="0">
                        <a:solidFill>
                          <a:srgbClr val="002060"/>
                        </a:solidFill>
                        <a:latin typeface="+mj-lt"/>
                        <a:ea typeface="Arial"/>
                        <a:cs typeface="Arial" pitchFamily="34" charset="0"/>
                      </a:endParaRPr>
                    </a:p>
                  </a:txBody>
                  <a:tcPr marL="53133" marR="53133" marT="0" marB="0"/>
                </a:tc>
                <a:tc>
                  <a:txBody>
                    <a:bodyPr/>
                    <a:lstStyle/>
                    <a:p>
                      <a:pPr marL="26670" marR="120015" algn="ctr">
                        <a:lnSpc>
                          <a:spcPct val="103000"/>
                        </a:lnSpc>
                        <a:spcBef>
                          <a:spcPts val="50"/>
                        </a:spcBef>
                        <a:spcAft>
                          <a:spcPts val="0"/>
                        </a:spcAft>
                      </a:pPr>
                      <a:r>
                        <a:rPr lang="ro-RO" sz="900" dirty="0">
                          <a:solidFill>
                            <a:srgbClr val="002060"/>
                          </a:solidFill>
                          <a:latin typeface="+mj-lt"/>
                          <a:ea typeface="Arial"/>
                          <a:cs typeface="Arial" pitchFamily="34" charset="0"/>
                        </a:rPr>
                        <a:t>Content related to</a:t>
                      </a:r>
                      <a:r>
                        <a:rPr lang="ro-RO" sz="900" baseline="0" dirty="0">
                          <a:solidFill>
                            <a:srgbClr val="002060"/>
                          </a:solidFill>
                          <a:latin typeface="+mj-lt"/>
                          <a:ea typeface="Arial"/>
                          <a:cs typeface="Arial" pitchFamily="34" charset="0"/>
                        </a:rPr>
                        <a:t> the</a:t>
                      </a:r>
                      <a:r>
                        <a:rPr lang="en-US" sz="900" baseline="0" dirty="0">
                          <a:solidFill>
                            <a:srgbClr val="002060"/>
                          </a:solidFill>
                          <a:latin typeface="+mj-lt"/>
                          <a:ea typeface="Arial"/>
                          <a:cs typeface="Arial" pitchFamily="34" charset="0"/>
                        </a:rPr>
                        <a:t> </a:t>
                      </a:r>
                      <a:r>
                        <a:rPr lang="ro-RO" sz="900" baseline="0" dirty="0">
                          <a:solidFill>
                            <a:srgbClr val="002060"/>
                          </a:solidFill>
                          <a:latin typeface="+mj-lt"/>
                          <a:ea typeface="Arial"/>
                          <a:cs typeface="Arial" pitchFamily="34" charset="0"/>
                        </a:rPr>
                        <a:t>task</a:t>
                      </a:r>
                      <a:r>
                        <a:rPr lang="en-US" sz="900" baseline="0" dirty="0">
                          <a:solidFill>
                            <a:srgbClr val="002060"/>
                          </a:solidFill>
                          <a:latin typeface="+mj-lt"/>
                          <a:ea typeface="Arial"/>
                          <a:cs typeface="Arial" pitchFamily="34" charset="0"/>
                        </a:rPr>
                        <a:t> </a:t>
                      </a:r>
                    </a:p>
                    <a:p>
                      <a:pPr marL="26670" marR="120015" algn="ctr">
                        <a:lnSpc>
                          <a:spcPct val="103000"/>
                        </a:lnSpc>
                        <a:spcBef>
                          <a:spcPts val="50"/>
                        </a:spcBef>
                        <a:spcAft>
                          <a:spcPts val="0"/>
                        </a:spcAft>
                      </a:pPr>
                      <a:endParaRPr lang="ro-RO" sz="900" dirty="0">
                        <a:solidFill>
                          <a:srgbClr val="002060"/>
                        </a:solidFill>
                        <a:latin typeface="+mj-lt"/>
                        <a:ea typeface="Arial"/>
                        <a:cs typeface="Arial" pitchFamily="34" charset="0"/>
                      </a:endParaRPr>
                    </a:p>
                  </a:txBody>
                  <a:tcPr marL="53133" marR="53133" marT="0" marB="0"/>
                </a:tc>
                <a:tc>
                  <a:txBody>
                    <a:bodyPr/>
                    <a:lstStyle/>
                    <a:p>
                      <a:pPr marL="196215" marR="15875" algn="ctr">
                        <a:lnSpc>
                          <a:spcPts val="1065"/>
                        </a:lnSpc>
                        <a:spcAft>
                          <a:spcPts val="0"/>
                        </a:spcAft>
                      </a:pPr>
                      <a:r>
                        <a:rPr lang="ro-RO" sz="900" dirty="0">
                          <a:solidFill>
                            <a:srgbClr val="002060"/>
                          </a:solidFill>
                          <a:latin typeface="+mj-lt"/>
                          <a:cs typeface="Arial" pitchFamily="34" charset="0"/>
                        </a:rPr>
                        <a:t>Attempt</a:t>
                      </a:r>
                      <a:r>
                        <a:rPr lang="en-US" sz="900" dirty="0">
                          <a:solidFill>
                            <a:srgbClr val="002060"/>
                          </a:solidFill>
                          <a:latin typeface="+mj-lt"/>
                          <a:cs typeface="Arial" pitchFamily="34" charset="0"/>
                        </a:rPr>
                        <a:t>s</a:t>
                      </a:r>
                      <a:r>
                        <a:rPr lang="ro-RO" sz="900" dirty="0">
                          <a:solidFill>
                            <a:srgbClr val="002060"/>
                          </a:solidFill>
                          <a:latin typeface="+mj-lt"/>
                          <a:cs typeface="Arial" pitchFamily="34" charset="0"/>
                        </a:rPr>
                        <a:t> content related  to the</a:t>
                      </a:r>
                      <a:r>
                        <a:rPr lang="ro-RO" sz="900" baseline="0" dirty="0">
                          <a:solidFill>
                            <a:srgbClr val="002060"/>
                          </a:solidFill>
                          <a:latin typeface="+mj-lt"/>
                          <a:cs typeface="Arial" pitchFamily="34" charset="0"/>
                        </a:rPr>
                        <a:t> task, may have missinterpretations</a:t>
                      </a:r>
                      <a:r>
                        <a:rPr lang="en-US" sz="900" baseline="0" dirty="0">
                          <a:solidFill>
                            <a:srgbClr val="002060"/>
                          </a:solidFill>
                          <a:latin typeface="+mj-lt"/>
                          <a:cs typeface="Arial" pitchFamily="34" charset="0"/>
                        </a:rPr>
                        <a:t> </a:t>
                      </a:r>
                    </a:p>
                  </a:txBody>
                  <a:tcPr marL="53133" marR="53133" marT="0" marB="0"/>
                </a:tc>
                <a:tc>
                  <a:txBody>
                    <a:bodyPr/>
                    <a:lstStyle/>
                    <a:p>
                      <a:pPr marL="26670" marR="43815" algn="ctr">
                        <a:lnSpc>
                          <a:spcPts val="1065"/>
                        </a:lnSpc>
                        <a:spcAft>
                          <a:spcPts val="0"/>
                        </a:spcAft>
                      </a:pPr>
                      <a:r>
                        <a:rPr lang="en-US" sz="900" dirty="0">
                          <a:solidFill>
                            <a:srgbClr val="002060"/>
                          </a:solidFill>
                          <a:latin typeface="+mj-lt"/>
                          <a:cs typeface="Arial" pitchFamily="34" charset="0"/>
                        </a:rPr>
                        <a:t>Content</a:t>
                      </a:r>
                      <a:r>
                        <a:rPr lang="ro-RO" sz="900" dirty="0">
                          <a:solidFill>
                            <a:srgbClr val="002060"/>
                          </a:solidFill>
                          <a:latin typeface="+mj-lt"/>
                          <a:cs typeface="Arial" pitchFamily="34" charset="0"/>
                        </a:rPr>
                        <a:t> </a:t>
                      </a:r>
                      <a:r>
                        <a:rPr lang="en-US" sz="900" dirty="0" err="1">
                          <a:solidFill>
                            <a:srgbClr val="002060"/>
                          </a:solidFill>
                          <a:latin typeface="+mj-lt"/>
                          <a:cs typeface="Arial" pitchFamily="34" charset="0"/>
                        </a:rPr>
                        <a:t>i</a:t>
                      </a:r>
                      <a:r>
                        <a:rPr lang="ro-RO" sz="900" dirty="0">
                          <a:solidFill>
                            <a:srgbClr val="002060"/>
                          </a:solidFill>
                          <a:latin typeface="+mj-lt"/>
                          <a:cs typeface="Arial" pitchFamily="34" charset="0"/>
                        </a:rPr>
                        <a:t>s</a:t>
                      </a:r>
                      <a:r>
                        <a:rPr lang="ro-RO" sz="900" baseline="0" dirty="0">
                          <a:solidFill>
                            <a:srgbClr val="002060"/>
                          </a:solidFill>
                          <a:latin typeface="+mj-lt"/>
                          <a:cs typeface="Arial" pitchFamily="34" charset="0"/>
                        </a:rPr>
                        <a:t> </a:t>
                      </a:r>
                      <a:r>
                        <a:rPr lang="en-US" sz="900" spc="-10" dirty="0">
                          <a:solidFill>
                            <a:srgbClr val="002060"/>
                          </a:solidFill>
                          <a:latin typeface="+mj-lt"/>
                          <a:cs typeface="Arial" pitchFamily="34" charset="0"/>
                        </a:rPr>
                        <a:t>irrelevant </a:t>
                      </a:r>
                    </a:p>
                    <a:p>
                      <a:pPr marL="26670" marR="43815" algn="ctr">
                        <a:lnSpc>
                          <a:spcPts val="1065"/>
                        </a:lnSpc>
                        <a:spcAft>
                          <a:spcPts val="0"/>
                        </a:spcAft>
                      </a:pPr>
                      <a:endParaRPr lang="ro-RO" sz="900" dirty="0">
                        <a:solidFill>
                          <a:srgbClr val="002060"/>
                        </a:solidFill>
                        <a:latin typeface="+mj-lt"/>
                        <a:ea typeface="Arial"/>
                        <a:cs typeface="Arial" pitchFamily="34" charset="0"/>
                      </a:endParaRPr>
                    </a:p>
                  </a:txBody>
                  <a:tcPr marL="53133" marR="53133" marT="0" marB="0"/>
                </a:tc>
                <a:extLst>
                  <a:ext uri="{0D108BD9-81ED-4DB2-BD59-A6C34878D82A}">
                    <a16:rowId xmlns:a16="http://schemas.microsoft.com/office/drawing/2014/main" val="10002"/>
                  </a:ext>
                </a:extLst>
              </a:tr>
              <a:tr h="984512">
                <a:tc>
                  <a:txBody>
                    <a:bodyPr/>
                    <a:lstStyle/>
                    <a:p>
                      <a:pPr marL="152400" algn="l">
                        <a:lnSpc>
                          <a:spcPts val="1060"/>
                        </a:lnSpc>
                        <a:spcAft>
                          <a:spcPts val="0"/>
                        </a:spcAft>
                      </a:pPr>
                      <a:r>
                        <a:rPr lang="en-US" sz="900" spc="-10" dirty="0">
                          <a:solidFill>
                            <a:srgbClr val="002060"/>
                          </a:solidFill>
                          <a:latin typeface="+mj-lt"/>
                          <a:cs typeface="Arial" pitchFamily="34" charset="0"/>
                        </a:rPr>
                        <a:t>ORGANISATION</a:t>
                      </a:r>
                      <a:endParaRPr lang="ro-RO" sz="900" spc="-10" dirty="0">
                        <a:solidFill>
                          <a:srgbClr val="002060"/>
                        </a:solidFill>
                        <a:latin typeface="+mj-lt"/>
                        <a:cs typeface="Arial" pitchFamily="34" charset="0"/>
                      </a:endParaRPr>
                    </a:p>
                    <a:p>
                      <a:pPr marL="152400" algn="l">
                        <a:lnSpc>
                          <a:spcPts val="1060"/>
                        </a:lnSpc>
                        <a:spcAft>
                          <a:spcPts val="0"/>
                        </a:spcAft>
                      </a:pPr>
                      <a:r>
                        <a:rPr lang="en-US" sz="900" spc="-10" dirty="0">
                          <a:solidFill>
                            <a:srgbClr val="002060"/>
                          </a:solidFill>
                          <a:latin typeface="+mj-lt"/>
                          <a:ea typeface="Arial"/>
                          <a:cs typeface="Arial" pitchFamily="34" charset="0"/>
                        </a:rPr>
                        <a:t>          </a:t>
                      </a:r>
                      <a:endParaRPr lang="ro-RO" sz="900" dirty="0">
                        <a:solidFill>
                          <a:srgbClr val="002060"/>
                        </a:solidFill>
                        <a:latin typeface="+mj-lt"/>
                        <a:ea typeface="Arial"/>
                        <a:cs typeface="Arial" pitchFamily="34" charset="0"/>
                      </a:endParaRPr>
                    </a:p>
                  </a:txBody>
                  <a:tcPr marL="53133" marR="53133" marT="0" marB="0"/>
                </a:tc>
                <a:tc>
                  <a:txBody>
                    <a:bodyPr/>
                    <a:lstStyle/>
                    <a:p>
                      <a:pPr marL="33655" marR="20320" algn="ctr">
                        <a:lnSpc>
                          <a:spcPts val="1060"/>
                        </a:lnSpc>
                        <a:spcAft>
                          <a:spcPts val="0"/>
                        </a:spcAft>
                      </a:pPr>
                      <a:r>
                        <a:rPr lang="en-US" sz="900" dirty="0">
                          <a:solidFill>
                            <a:srgbClr val="002060"/>
                          </a:solidFill>
                          <a:latin typeface="+mj-lt"/>
                          <a:cs typeface="Arial" pitchFamily="34" charset="0"/>
                        </a:rPr>
                        <a:t>Text</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is</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well</a:t>
                      </a:r>
                      <a:r>
                        <a:rPr lang="ro-RO" sz="900" dirty="0">
                          <a:solidFill>
                            <a:srgbClr val="002060"/>
                          </a:solidFill>
                          <a:latin typeface="+mj-lt"/>
                          <a:cs typeface="Arial" pitchFamily="34" charset="0"/>
                        </a:rPr>
                        <a:t> </a:t>
                      </a:r>
                      <a:r>
                        <a:rPr lang="en-US" sz="900" spc="-10" dirty="0" err="1">
                          <a:solidFill>
                            <a:srgbClr val="002060"/>
                          </a:solidFill>
                          <a:latin typeface="+mj-lt"/>
                          <a:cs typeface="Arial" pitchFamily="34" charset="0"/>
                        </a:rPr>
                        <a:t>organised</a:t>
                      </a:r>
                      <a:endParaRPr lang="ro-RO" sz="900" dirty="0">
                        <a:solidFill>
                          <a:srgbClr val="002060"/>
                        </a:solidFill>
                        <a:latin typeface="+mj-lt"/>
                        <a:cs typeface="Arial" pitchFamily="34" charset="0"/>
                      </a:endParaRPr>
                    </a:p>
                    <a:p>
                      <a:pPr marL="33655" marR="19050" algn="ctr">
                        <a:lnSpc>
                          <a:spcPct val="103000"/>
                        </a:lnSpc>
                        <a:spcBef>
                          <a:spcPts val="50"/>
                        </a:spcBef>
                        <a:spcAft>
                          <a:spcPts val="0"/>
                        </a:spcAft>
                      </a:pPr>
                      <a:r>
                        <a:rPr lang="ro-RO" sz="900" dirty="0">
                          <a:solidFill>
                            <a:srgbClr val="002060"/>
                          </a:solidFill>
                          <a:latin typeface="+mj-lt"/>
                          <a:cs typeface="Arial" pitchFamily="34" charset="0"/>
                        </a:rPr>
                        <a:t>a</a:t>
                      </a:r>
                      <a:r>
                        <a:rPr lang="en-US" sz="900" dirty="0" err="1">
                          <a:solidFill>
                            <a:srgbClr val="002060"/>
                          </a:solidFill>
                          <a:latin typeface="+mj-lt"/>
                          <a:cs typeface="Arial" pitchFamily="34" charset="0"/>
                        </a:rPr>
                        <a:t>nd</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coherent, using</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a</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variety of linking words and cohesive </a:t>
                      </a:r>
                      <a:r>
                        <a:rPr lang="en-US" sz="900" spc="-10" dirty="0">
                          <a:solidFill>
                            <a:srgbClr val="002060"/>
                          </a:solidFill>
                          <a:latin typeface="+mj-lt"/>
                          <a:cs typeface="Arial" pitchFamily="34" charset="0"/>
                        </a:rPr>
                        <a:t>devices</a:t>
                      </a:r>
                      <a:r>
                        <a:rPr lang="ro-RO" sz="900" spc="-10" dirty="0">
                          <a:solidFill>
                            <a:srgbClr val="002060"/>
                          </a:solidFill>
                          <a:latin typeface="+mj-lt"/>
                          <a:cs typeface="Arial" pitchFamily="34" charset="0"/>
                        </a:rPr>
                        <a:t> and</a:t>
                      </a:r>
                      <a:r>
                        <a:rPr lang="ro-RO" sz="900" spc="-10" baseline="0" dirty="0">
                          <a:solidFill>
                            <a:srgbClr val="002060"/>
                          </a:solidFill>
                          <a:latin typeface="+mj-lt"/>
                          <a:cs typeface="Arial" pitchFamily="34" charset="0"/>
                        </a:rPr>
                        <a:t> the ideas are logical and well connected</a:t>
                      </a:r>
                      <a:r>
                        <a:rPr lang="en-US" sz="900" spc="-10" baseline="0" dirty="0">
                          <a:solidFill>
                            <a:srgbClr val="002060"/>
                          </a:solidFill>
                          <a:latin typeface="+mj-lt"/>
                          <a:cs typeface="Arial" pitchFamily="34" charset="0"/>
                        </a:rPr>
                        <a:t> </a:t>
                      </a:r>
                    </a:p>
                    <a:p>
                      <a:pPr marL="33655" marR="19050" algn="ctr">
                        <a:lnSpc>
                          <a:spcPct val="103000"/>
                        </a:lnSpc>
                        <a:spcBef>
                          <a:spcPts val="50"/>
                        </a:spcBef>
                        <a:spcAft>
                          <a:spcPts val="0"/>
                        </a:spcAft>
                      </a:pPr>
                      <a:r>
                        <a:rPr lang="en-US" sz="900" spc="-10" baseline="0" dirty="0">
                          <a:solidFill>
                            <a:srgbClr val="002060"/>
                          </a:solidFill>
                          <a:latin typeface="+mj-lt"/>
                          <a:cs typeface="Arial" pitchFamily="34" charset="0"/>
                        </a:rPr>
                        <a:t>(</a:t>
                      </a:r>
                      <a:r>
                        <a:rPr lang="en-US" sz="900" spc="-10" baseline="0" dirty="0" err="1">
                          <a:solidFill>
                            <a:srgbClr val="002060"/>
                          </a:solidFill>
                          <a:latin typeface="+mj-lt"/>
                          <a:cs typeface="Arial" pitchFamily="34" charset="0"/>
                        </a:rPr>
                        <a:t>eg</a:t>
                      </a:r>
                      <a:r>
                        <a:rPr lang="en-US" sz="900" spc="-10" baseline="0" dirty="0">
                          <a:solidFill>
                            <a:srgbClr val="002060"/>
                          </a:solidFill>
                          <a:latin typeface="+mj-lt"/>
                          <a:cs typeface="Arial" pitchFamily="34" charset="0"/>
                        </a:rPr>
                        <a:t>: 19 - </a:t>
                      </a:r>
                      <a:r>
                        <a:rPr lang="en-US" sz="900" spc="-10" dirty="0">
                          <a:solidFill>
                            <a:srgbClr val="002060"/>
                          </a:solidFill>
                          <a:latin typeface="+mj-lt"/>
                          <a:ea typeface="Arial"/>
                          <a:cs typeface="Arial" pitchFamily="34" charset="0"/>
                        </a:rPr>
                        <a:t>20 </a:t>
                      </a:r>
                      <a:r>
                        <a:rPr lang="ro-RO" sz="900" spc="-10" dirty="0">
                          <a:solidFill>
                            <a:srgbClr val="002060"/>
                          </a:solidFill>
                          <a:latin typeface="+mj-lt"/>
                          <a:ea typeface="Arial"/>
                          <a:cs typeface="Arial" pitchFamily="34" charset="0"/>
                        </a:rPr>
                        <a:t>p</a:t>
                      </a:r>
                      <a:r>
                        <a:rPr lang="en-US" sz="900" spc="-10" dirty="0">
                          <a:solidFill>
                            <a:srgbClr val="002060"/>
                          </a:solidFill>
                          <a:latin typeface="+mj-lt"/>
                          <a:ea typeface="Arial"/>
                          <a:cs typeface="Arial" pitchFamily="34" charset="0"/>
                        </a:rPr>
                        <a:t>)</a:t>
                      </a:r>
                      <a:endParaRPr lang="ro-RO" sz="900" dirty="0">
                        <a:solidFill>
                          <a:srgbClr val="002060"/>
                        </a:solidFill>
                        <a:latin typeface="+mj-lt"/>
                        <a:ea typeface="Arial"/>
                        <a:cs typeface="Arial" pitchFamily="34" charset="0"/>
                      </a:endParaRPr>
                    </a:p>
                  </a:txBody>
                  <a:tcPr marL="53133" marR="53133" marT="0" marB="0"/>
                </a:tc>
                <a:tc>
                  <a:txBody>
                    <a:bodyPr/>
                    <a:lstStyle/>
                    <a:p>
                      <a:pPr marL="26670" marR="120015" algn="ctr">
                        <a:lnSpc>
                          <a:spcPts val="1060"/>
                        </a:lnSpc>
                        <a:spcAft>
                          <a:spcPts val="0"/>
                        </a:spcAft>
                      </a:pPr>
                      <a:r>
                        <a:rPr lang="en-US" sz="900" dirty="0">
                          <a:solidFill>
                            <a:srgbClr val="002060"/>
                          </a:solidFill>
                          <a:latin typeface="+mj-lt"/>
                          <a:cs typeface="Arial" pitchFamily="34" charset="0"/>
                        </a:rPr>
                        <a:t>Text</a:t>
                      </a:r>
                      <a:r>
                        <a:rPr lang="ro-RO" sz="900" dirty="0">
                          <a:solidFill>
                            <a:srgbClr val="002060"/>
                          </a:solidFill>
                          <a:latin typeface="+mj-lt"/>
                          <a:cs typeface="Arial" pitchFamily="34" charset="0"/>
                        </a:rPr>
                        <a:t> is </a:t>
                      </a:r>
                      <a:r>
                        <a:rPr lang="en-US" sz="900" dirty="0">
                          <a:solidFill>
                            <a:srgbClr val="002060"/>
                          </a:solidFill>
                          <a:latin typeface="+mj-lt"/>
                          <a:cs typeface="Arial" pitchFamily="34" charset="0"/>
                        </a:rPr>
                        <a:t>connected</a:t>
                      </a:r>
                      <a:r>
                        <a:rPr lang="ro-RO" sz="900" dirty="0">
                          <a:solidFill>
                            <a:srgbClr val="002060"/>
                          </a:solidFill>
                          <a:latin typeface="+mj-lt"/>
                          <a:cs typeface="Arial" pitchFamily="34" charset="0"/>
                        </a:rPr>
                        <a:t> </a:t>
                      </a:r>
                      <a:r>
                        <a:rPr lang="en-US" sz="900" spc="-25" dirty="0">
                          <a:solidFill>
                            <a:srgbClr val="002060"/>
                          </a:solidFill>
                          <a:latin typeface="+mj-lt"/>
                          <a:cs typeface="Arial" pitchFamily="34" charset="0"/>
                        </a:rPr>
                        <a:t>and</a:t>
                      </a:r>
                      <a:endParaRPr lang="ro-RO" sz="900" dirty="0">
                        <a:solidFill>
                          <a:srgbClr val="002060"/>
                        </a:solidFill>
                        <a:latin typeface="+mj-lt"/>
                        <a:cs typeface="Arial" pitchFamily="34" charset="0"/>
                      </a:endParaRPr>
                    </a:p>
                    <a:p>
                      <a:pPr marL="25400" marR="120015" algn="ctr">
                        <a:lnSpc>
                          <a:spcPct val="103000"/>
                        </a:lnSpc>
                        <a:spcBef>
                          <a:spcPts val="50"/>
                        </a:spcBef>
                        <a:spcAft>
                          <a:spcPts val="0"/>
                        </a:spcAft>
                      </a:pPr>
                      <a:r>
                        <a:rPr lang="en-US" sz="900" dirty="0">
                          <a:solidFill>
                            <a:srgbClr val="002060"/>
                          </a:solidFill>
                          <a:latin typeface="+mj-lt"/>
                          <a:cs typeface="Arial" pitchFamily="34" charset="0"/>
                        </a:rPr>
                        <a:t>coherent, using</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basic linking words and a limited number</a:t>
                      </a:r>
                      <a:endParaRPr lang="ro-RO" sz="900" dirty="0">
                        <a:solidFill>
                          <a:srgbClr val="002060"/>
                        </a:solidFill>
                        <a:latin typeface="+mj-lt"/>
                        <a:cs typeface="Arial" pitchFamily="34" charset="0"/>
                      </a:endParaRPr>
                    </a:p>
                    <a:p>
                      <a:pPr marL="26670" marR="190500" algn="ctr">
                        <a:spcBef>
                          <a:spcPts val="10"/>
                        </a:spcBef>
                        <a:spcAft>
                          <a:spcPts val="0"/>
                        </a:spcAft>
                      </a:pPr>
                      <a:r>
                        <a:rPr lang="ro-RO" sz="900" dirty="0">
                          <a:solidFill>
                            <a:srgbClr val="002060"/>
                          </a:solidFill>
                          <a:latin typeface="+mj-lt"/>
                          <a:cs typeface="Arial" pitchFamily="34" charset="0"/>
                        </a:rPr>
                        <a:t>o</a:t>
                      </a:r>
                      <a:r>
                        <a:rPr lang="en-US" sz="900" dirty="0">
                          <a:solidFill>
                            <a:srgbClr val="002060"/>
                          </a:solidFill>
                          <a:latin typeface="+mj-lt"/>
                          <a:cs typeface="Arial" pitchFamily="34" charset="0"/>
                        </a:rPr>
                        <a:t>f</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cohesive</a:t>
                      </a:r>
                      <a:r>
                        <a:rPr lang="ro-RO" sz="900" dirty="0">
                          <a:solidFill>
                            <a:srgbClr val="002060"/>
                          </a:solidFill>
                          <a:latin typeface="+mj-lt"/>
                          <a:cs typeface="Arial" pitchFamily="34" charset="0"/>
                        </a:rPr>
                        <a:t> </a:t>
                      </a:r>
                      <a:r>
                        <a:rPr lang="en-US" sz="900" spc="-10" dirty="0">
                          <a:solidFill>
                            <a:srgbClr val="002060"/>
                          </a:solidFill>
                          <a:latin typeface="+mj-lt"/>
                          <a:cs typeface="Arial" pitchFamily="34" charset="0"/>
                        </a:rPr>
                        <a:t>devices</a:t>
                      </a:r>
                      <a:r>
                        <a:rPr lang="ro-RO" sz="900" spc="-10" dirty="0">
                          <a:solidFill>
                            <a:srgbClr val="002060"/>
                          </a:solidFill>
                          <a:latin typeface="+mj-lt"/>
                          <a:cs typeface="Arial" pitchFamily="34" charset="0"/>
                        </a:rPr>
                        <a:t> </a:t>
                      </a:r>
                      <a:r>
                        <a:rPr lang="ro-RO" sz="900" i="1" spc="-10" dirty="0">
                          <a:solidFill>
                            <a:srgbClr val="002060"/>
                          </a:solidFill>
                          <a:latin typeface="+mj-lt"/>
                          <a:cs typeface="Arial" pitchFamily="34" charset="0"/>
                        </a:rPr>
                        <a:t>(first</a:t>
                      </a:r>
                      <a:r>
                        <a:rPr lang="ro-RO" sz="900" i="1" spc="-10" baseline="0" dirty="0">
                          <a:solidFill>
                            <a:srgbClr val="002060"/>
                          </a:solidFill>
                          <a:latin typeface="+mj-lt"/>
                          <a:cs typeface="Arial" pitchFamily="34" charset="0"/>
                        </a:rPr>
                        <a:t> of all, afterw</a:t>
                      </a:r>
                      <a:r>
                        <a:rPr lang="en-US" sz="900" i="1" spc="-10" baseline="0" dirty="0">
                          <a:solidFill>
                            <a:srgbClr val="002060"/>
                          </a:solidFill>
                          <a:latin typeface="+mj-lt"/>
                          <a:cs typeface="Arial" pitchFamily="34" charset="0"/>
                        </a:rPr>
                        <a:t>a</a:t>
                      </a:r>
                      <a:r>
                        <a:rPr lang="ro-RO" sz="900" i="1" spc="-10" baseline="0" dirty="0">
                          <a:solidFill>
                            <a:srgbClr val="002060"/>
                          </a:solidFill>
                          <a:latin typeface="+mj-lt"/>
                          <a:cs typeface="Arial" pitchFamily="34" charset="0"/>
                        </a:rPr>
                        <a:t>rds, moreover, </a:t>
                      </a:r>
                      <a:r>
                        <a:rPr lang="en-US" sz="900" i="1" spc="-10" baseline="0" dirty="0">
                          <a:solidFill>
                            <a:srgbClr val="002060"/>
                          </a:solidFill>
                          <a:latin typeface="+mj-lt"/>
                          <a:cs typeface="Arial" pitchFamily="34" charset="0"/>
                        </a:rPr>
                        <a:t>in conclusion</a:t>
                      </a:r>
                      <a:r>
                        <a:rPr lang="ro-RO" sz="900" i="1" spc="-10" baseline="0" dirty="0">
                          <a:solidFill>
                            <a:srgbClr val="002060"/>
                          </a:solidFill>
                          <a:latin typeface="+mj-lt"/>
                          <a:cs typeface="Arial" pitchFamily="34" charset="0"/>
                        </a:rPr>
                        <a:t>)</a:t>
                      </a:r>
                      <a:r>
                        <a:rPr lang="en-US" sz="900" spc="-10" baseline="0" dirty="0">
                          <a:solidFill>
                            <a:srgbClr val="002060"/>
                          </a:solidFill>
                          <a:latin typeface="+mj-lt"/>
                          <a:cs typeface="Arial" pitchFamily="34" charset="0"/>
                        </a:rPr>
                        <a:t> </a:t>
                      </a:r>
                      <a:endParaRPr lang="ro-RO" sz="900" i="1" dirty="0">
                        <a:solidFill>
                          <a:srgbClr val="002060"/>
                        </a:solidFill>
                        <a:latin typeface="+mj-lt"/>
                        <a:ea typeface="Arial"/>
                        <a:cs typeface="Arial" pitchFamily="34" charset="0"/>
                      </a:endParaRPr>
                    </a:p>
                  </a:txBody>
                  <a:tcPr marL="53133" marR="53133" marT="0" marB="0"/>
                </a:tc>
                <a:tc>
                  <a:txBody>
                    <a:bodyPr/>
                    <a:lstStyle/>
                    <a:p>
                      <a:pPr marL="194945" marR="15240" algn="ctr">
                        <a:lnSpc>
                          <a:spcPts val="1060"/>
                        </a:lnSpc>
                        <a:spcAft>
                          <a:spcPts val="0"/>
                        </a:spcAft>
                      </a:pPr>
                      <a:r>
                        <a:rPr lang="ro-RO" sz="900" baseline="0" dirty="0">
                          <a:solidFill>
                            <a:srgbClr val="002060"/>
                          </a:solidFill>
                          <a:latin typeface="+mj-lt"/>
                          <a:cs typeface="Arial" pitchFamily="34" charset="0"/>
                        </a:rPr>
                        <a:t>Ideas are</a:t>
                      </a:r>
                      <a:r>
                        <a:rPr lang="ro-RO" sz="900" dirty="0">
                          <a:solidFill>
                            <a:srgbClr val="002060"/>
                          </a:solidFill>
                          <a:latin typeface="+mj-lt"/>
                          <a:cs typeface="Arial" pitchFamily="34" charset="0"/>
                        </a:rPr>
                        <a:t> </a:t>
                      </a:r>
                      <a:r>
                        <a:rPr lang="en-US" sz="900" dirty="0" err="1">
                          <a:solidFill>
                            <a:srgbClr val="002060"/>
                          </a:solidFill>
                          <a:latin typeface="+mj-lt"/>
                          <a:cs typeface="Arial" pitchFamily="34" charset="0"/>
                        </a:rPr>
                        <a:t>connecte</a:t>
                      </a:r>
                      <a:r>
                        <a:rPr lang="ro-RO" sz="900" dirty="0">
                          <a:solidFill>
                            <a:srgbClr val="002060"/>
                          </a:solidFill>
                          <a:latin typeface="+mj-lt"/>
                          <a:cs typeface="Arial" pitchFamily="34" charset="0"/>
                        </a:rPr>
                        <a:t>d</a:t>
                      </a:r>
                      <a:r>
                        <a:rPr lang="ro-RO" sz="900" baseline="0" dirty="0">
                          <a:solidFill>
                            <a:srgbClr val="002060"/>
                          </a:solidFill>
                          <a:latin typeface="+mj-lt"/>
                          <a:cs typeface="Arial" pitchFamily="34" charset="0"/>
                        </a:rPr>
                        <a:t> </a:t>
                      </a:r>
                      <a:r>
                        <a:rPr lang="en-US" sz="900" spc="-20" dirty="0">
                          <a:solidFill>
                            <a:srgbClr val="002060"/>
                          </a:solidFill>
                          <a:latin typeface="+mj-lt"/>
                          <a:cs typeface="Arial" pitchFamily="34" charset="0"/>
                        </a:rPr>
                        <a:t>using</a:t>
                      </a:r>
                      <a:r>
                        <a:rPr lang="ro-RO" sz="900" spc="-20" dirty="0">
                          <a:solidFill>
                            <a:srgbClr val="002060"/>
                          </a:solidFill>
                          <a:latin typeface="+mj-lt"/>
                          <a:cs typeface="Arial" pitchFamily="34" charset="0"/>
                        </a:rPr>
                        <a:t> </a:t>
                      </a:r>
                      <a:r>
                        <a:rPr lang="ro-RO" sz="900" dirty="0">
                          <a:solidFill>
                            <a:srgbClr val="002060"/>
                          </a:solidFill>
                          <a:latin typeface="+mj-lt"/>
                          <a:cs typeface="Arial" pitchFamily="34" charset="0"/>
                        </a:rPr>
                        <a:t>b</a:t>
                      </a:r>
                      <a:r>
                        <a:rPr lang="en-US" sz="900" dirty="0" err="1">
                          <a:solidFill>
                            <a:srgbClr val="002060"/>
                          </a:solidFill>
                          <a:latin typeface="+mj-lt"/>
                          <a:cs typeface="Arial" pitchFamily="34" charset="0"/>
                        </a:rPr>
                        <a:t>asic</a:t>
                      </a:r>
                      <a:r>
                        <a:rPr lang="ro-RO" sz="900" baseline="0" dirty="0">
                          <a:solidFill>
                            <a:srgbClr val="002060"/>
                          </a:solidFill>
                          <a:latin typeface="+mj-lt"/>
                          <a:cs typeface="Arial" pitchFamily="34" charset="0"/>
                        </a:rPr>
                        <a:t> </a:t>
                      </a:r>
                      <a:r>
                        <a:rPr lang="en-US" sz="900" dirty="0">
                          <a:solidFill>
                            <a:srgbClr val="002060"/>
                          </a:solidFill>
                          <a:latin typeface="+mj-lt"/>
                          <a:cs typeface="Arial" pitchFamily="34" charset="0"/>
                        </a:rPr>
                        <a:t>linkers</a:t>
                      </a:r>
                      <a:r>
                        <a:rPr lang="ro-RO" sz="900" dirty="0">
                          <a:solidFill>
                            <a:srgbClr val="002060"/>
                          </a:solidFill>
                          <a:latin typeface="+mj-lt"/>
                          <a:cs typeface="Arial" pitchFamily="34" charset="0"/>
                        </a:rPr>
                        <a:t> correctly</a:t>
                      </a:r>
                      <a:r>
                        <a:rPr lang="en-US" sz="900" dirty="0">
                          <a:solidFill>
                            <a:srgbClr val="002060"/>
                          </a:solidFill>
                          <a:latin typeface="+mj-lt"/>
                          <a:cs typeface="Arial" pitchFamily="34" charset="0"/>
                        </a:rPr>
                        <a:t> </a:t>
                      </a:r>
                      <a:r>
                        <a:rPr lang="ro-RO" sz="900" baseline="0" dirty="0">
                          <a:solidFill>
                            <a:srgbClr val="002060"/>
                          </a:solidFill>
                          <a:latin typeface="+mj-lt"/>
                          <a:cs typeface="Arial" pitchFamily="34" charset="0"/>
                        </a:rPr>
                        <a:t>and there are paragraphs</a:t>
                      </a:r>
                      <a:r>
                        <a:rPr lang="en-US" sz="900" baseline="0" dirty="0">
                          <a:solidFill>
                            <a:srgbClr val="002060"/>
                          </a:solidFill>
                          <a:latin typeface="+mj-lt"/>
                          <a:cs typeface="Arial" pitchFamily="34" charset="0"/>
                        </a:rPr>
                        <a:t> </a:t>
                      </a:r>
                    </a:p>
                    <a:p>
                      <a:pPr marL="194945" marR="15240" algn="ctr">
                        <a:lnSpc>
                          <a:spcPts val="1060"/>
                        </a:lnSpc>
                        <a:spcAft>
                          <a:spcPts val="0"/>
                        </a:spcAft>
                      </a:pPr>
                      <a:endParaRPr lang="ro-RO" sz="900" i="1" dirty="0">
                        <a:solidFill>
                          <a:srgbClr val="002060"/>
                        </a:solidFill>
                        <a:latin typeface="+mj-lt"/>
                        <a:ea typeface="Arial"/>
                        <a:cs typeface="Arial" pitchFamily="34" charset="0"/>
                      </a:endParaRPr>
                    </a:p>
                  </a:txBody>
                  <a:tcPr marL="53133" marR="53133" marT="0" marB="0"/>
                </a:tc>
                <a:tc>
                  <a:txBody>
                    <a:bodyPr/>
                    <a:lstStyle/>
                    <a:p>
                      <a:pPr marL="194945" marR="15240" algn="ctr">
                        <a:lnSpc>
                          <a:spcPts val="1060"/>
                        </a:lnSpc>
                        <a:spcAft>
                          <a:spcPts val="0"/>
                        </a:spcAft>
                      </a:pPr>
                      <a:r>
                        <a:rPr lang="ro-RO" sz="900" baseline="0" dirty="0">
                          <a:solidFill>
                            <a:srgbClr val="002060"/>
                          </a:solidFill>
                          <a:latin typeface="+mj-lt"/>
                          <a:cs typeface="Arial" pitchFamily="34" charset="0"/>
                        </a:rPr>
                        <a:t>Ideas are</a:t>
                      </a:r>
                      <a:r>
                        <a:rPr lang="ro-RO" sz="900" dirty="0">
                          <a:solidFill>
                            <a:srgbClr val="002060"/>
                          </a:solidFill>
                          <a:latin typeface="+mj-lt"/>
                          <a:cs typeface="Arial" pitchFamily="34" charset="0"/>
                        </a:rPr>
                        <a:t> </a:t>
                      </a:r>
                      <a:r>
                        <a:rPr lang="en-US" sz="900" dirty="0" err="1">
                          <a:solidFill>
                            <a:srgbClr val="002060"/>
                          </a:solidFill>
                          <a:latin typeface="+mj-lt"/>
                          <a:cs typeface="Arial" pitchFamily="34" charset="0"/>
                        </a:rPr>
                        <a:t>connecte</a:t>
                      </a:r>
                      <a:r>
                        <a:rPr lang="ro-RO" sz="900" dirty="0">
                          <a:solidFill>
                            <a:srgbClr val="002060"/>
                          </a:solidFill>
                          <a:latin typeface="+mj-lt"/>
                          <a:cs typeface="Arial" pitchFamily="34" charset="0"/>
                        </a:rPr>
                        <a:t>d</a:t>
                      </a:r>
                      <a:r>
                        <a:rPr lang="en-US" sz="900" baseline="0" dirty="0">
                          <a:solidFill>
                            <a:srgbClr val="002060"/>
                          </a:solidFill>
                          <a:latin typeface="+mj-lt"/>
                          <a:cs typeface="Arial" pitchFamily="34" charset="0"/>
                        </a:rPr>
                        <a:t> </a:t>
                      </a:r>
                      <a:r>
                        <a:rPr lang="en-US" sz="900" spc="-20" dirty="0">
                          <a:solidFill>
                            <a:srgbClr val="002060"/>
                          </a:solidFill>
                          <a:latin typeface="+mj-lt"/>
                          <a:cs typeface="Arial" pitchFamily="34" charset="0"/>
                        </a:rPr>
                        <a:t>using </a:t>
                      </a:r>
                      <a:r>
                        <a:rPr lang="ro-RO" sz="900" dirty="0">
                          <a:solidFill>
                            <a:srgbClr val="002060"/>
                          </a:solidFill>
                          <a:latin typeface="+mj-lt"/>
                          <a:cs typeface="Arial" pitchFamily="34" charset="0"/>
                        </a:rPr>
                        <a:t>b</a:t>
                      </a:r>
                      <a:r>
                        <a:rPr lang="en-US" sz="900" dirty="0" err="1">
                          <a:solidFill>
                            <a:srgbClr val="002060"/>
                          </a:solidFill>
                          <a:latin typeface="+mj-lt"/>
                          <a:cs typeface="Arial" pitchFamily="34" charset="0"/>
                        </a:rPr>
                        <a:t>asic</a:t>
                      </a:r>
                      <a:r>
                        <a:rPr lang="ro-RO" sz="900" baseline="0" dirty="0">
                          <a:solidFill>
                            <a:srgbClr val="002060"/>
                          </a:solidFill>
                          <a:latin typeface="+mj-lt"/>
                          <a:cs typeface="Arial" pitchFamily="34" charset="0"/>
                        </a:rPr>
                        <a:t> </a:t>
                      </a:r>
                      <a:r>
                        <a:rPr lang="en-US" sz="900" dirty="0">
                          <a:solidFill>
                            <a:srgbClr val="002060"/>
                          </a:solidFill>
                          <a:latin typeface="+mj-lt"/>
                          <a:cs typeface="Arial" pitchFamily="34" charset="0"/>
                        </a:rPr>
                        <a:t>linking words </a:t>
                      </a:r>
                      <a:r>
                        <a:rPr lang="ro-RO" sz="900" dirty="0">
                          <a:solidFill>
                            <a:srgbClr val="002060"/>
                          </a:solidFill>
                          <a:latin typeface="+mj-lt"/>
                          <a:cs typeface="Arial" pitchFamily="34" charset="0"/>
                        </a:rPr>
                        <a:t>(</a:t>
                      </a:r>
                      <a:r>
                        <a:rPr lang="ro-RO" sz="900" i="1" dirty="0">
                          <a:solidFill>
                            <a:srgbClr val="002060"/>
                          </a:solidFill>
                          <a:latin typeface="+mj-lt"/>
                          <a:cs typeface="Arial" pitchFamily="34" charset="0"/>
                        </a:rPr>
                        <a:t>and, but, s</a:t>
                      </a:r>
                      <a:r>
                        <a:rPr lang="ro-RO" sz="900" dirty="0">
                          <a:solidFill>
                            <a:srgbClr val="002060"/>
                          </a:solidFill>
                          <a:latin typeface="+mj-lt"/>
                          <a:cs typeface="Arial" pitchFamily="34" charset="0"/>
                        </a:rPr>
                        <a:t>o)</a:t>
                      </a:r>
                      <a:r>
                        <a:rPr lang="ro-RO" sz="900" baseline="0" dirty="0">
                          <a:solidFill>
                            <a:srgbClr val="002060"/>
                          </a:solidFill>
                          <a:latin typeface="+mj-lt"/>
                          <a:cs typeface="Arial" pitchFamily="34" charset="0"/>
                        </a:rPr>
                        <a:t> and there is an</a:t>
                      </a:r>
                      <a:r>
                        <a:rPr lang="en-US" sz="900" baseline="0" dirty="0">
                          <a:solidFill>
                            <a:srgbClr val="002060"/>
                          </a:solidFill>
                          <a:latin typeface="+mj-lt"/>
                          <a:cs typeface="Arial" pitchFamily="34" charset="0"/>
                        </a:rPr>
                        <a:t> </a:t>
                      </a:r>
                      <a:r>
                        <a:rPr lang="ro-RO" sz="900" baseline="0" dirty="0">
                          <a:solidFill>
                            <a:srgbClr val="002060"/>
                          </a:solidFill>
                          <a:latin typeface="+mj-lt"/>
                          <a:cs typeface="Arial" pitchFamily="34" charset="0"/>
                        </a:rPr>
                        <a:t>attempt to organise them in paragraphs</a:t>
                      </a:r>
                      <a:r>
                        <a:rPr lang="en-US" sz="900" baseline="0" dirty="0">
                          <a:solidFill>
                            <a:srgbClr val="002060"/>
                          </a:solidFill>
                          <a:latin typeface="+mj-lt"/>
                          <a:cs typeface="Arial" pitchFamily="34" charset="0"/>
                        </a:rPr>
                        <a:t> </a:t>
                      </a:r>
                    </a:p>
                    <a:p>
                      <a:pPr marL="194945" marR="15240" algn="ctr">
                        <a:lnSpc>
                          <a:spcPts val="1060"/>
                        </a:lnSpc>
                        <a:spcAft>
                          <a:spcPts val="0"/>
                        </a:spcAft>
                      </a:pPr>
                      <a:endParaRPr lang="ro-RO" sz="900" i="0" dirty="0">
                        <a:solidFill>
                          <a:srgbClr val="002060"/>
                        </a:solidFill>
                        <a:latin typeface="+mj-lt"/>
                        <a:ea typeface="Arial"/>
                        <a:cs typeface="Arial" pitchFamily="34" charset="0"/>
                      </a:endParaRPr>
                    </a:p>
                  </a:txBody>
                  <a:tcPr marL="53133" marR="53133" marT="0" marB="0"/>
                </a:tc>
                <a:tc>
                  <a:txBody>
                    <a:bodyPr/>
                    <a:lstStyle/>
                    <a:p>
                      <a:pPr marL="196215" marR="15240" lvl="0" indent="0" algn="ctr" defTabSz="914400" rtl="0" eaLnBrk="1" fontAlgn="auto" latinLnBrk="0" hangingPunct="1">
                        <a:lnSpc>
                          <a:spcPts val="1060"/>
                        </a:lnSpc>
                        <a:spcBef>
                          <a:spcPts val="0"/>
                        </a:spcBef>
                        <a:spcAft>
                          <a:spcPts val="0"/>
                        </a:spcAft>
                        <a:buClrTx/>
                        <a:buSzTx/>
                        <a:buFontTx/>
                        <a:buNone/>
                        <a:tabLst/>
                        <a:defRPr/>
                      </a:pPr>
                      <a:r>
                        <a:rPr lang="en-US" sz="900" dirty="0">
                          <a:solidFill>
                            <a:srgbClr val="002060"/>
                          </a:solidFill>
                          <a:latin typeface="+mj-lt"/>
                          <a:cs typeface="Arial" pitchFamily="34" charset="0"/>
                        </a:rPr>
                        <a:t>Text</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is</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impossible</a:t>
                      </a:r>
                      <a:r>
                        <a:rPr lang="ro-RO" sz="900" dirty="0">
                          <a:solidFill>
                            <a:srgbClr val="002060"/>
                          </a:solidFill>
                          <a:latin typeface="+mj-lt"/>
                          <a:cs typeface="Arial" pitchFamily="34" charset="0"/>
                        </a:rPr>
                        <a:t> </a:t>
                      </a:r>
                      <a:r>
                        <a:rPr lang="en-US" sz="900" spc="-25" dirty="0">
                          <a:solidFill>
                            <a:srgbClr val="002060"/>
                          </a:solidFill>
                          <a:latin typeface="+mj-lt"/>
                          <a:cs typeface="Arial" pitchFamily="34" charset="0"/>
                        </a:rPr>
                        <a:t>to</a:t>
                      </a:r>
                      <a:r>
                        <a:rPr lang="ro-RO" sz="900" dirty="0">
                          <a:solidFill>
                            <a:srgbClr val="002060"/>
                          </a:solidFill>
                          <a:latin typeface="+mj-lt"/>
                          <a:cs typeface="Arial" pitchFamily="34" charset="0"/>
                        </a:rPr>
                        <a:t> u</a:t>
                      </a:r>
                      <a:r>
                        <a:rPr lang="en-US" sz="900" dirty="0" err="1">
                          <a:solidFill>
                            <a:srgbClr val="002060"/>
                          </a:solidFill>
                          <a:latin typeface="+mj-lt"/>
                          <a:cs typeface="Arial" pitchFamily="34" charset="0"/>
                        </a:rPr>
                        <a:t>nderstand</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due</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to </a:t>
                      </a:r>
                      <a:r>
                        <a:rPr lang="ro-RO" sz="900" dirty="0">
                          <a:solidFill>
                            <a:srgbClr val="002060"/>
                          </a:solidFill>
                          <a:latin typeface="+mj-lt"/>
                          <a:cs typeface="Arial" pitchFamily="34" charset="0"/>
                        </a:rPr>
                        <a:t>      </a:t>
                      </a:r>
                      <a:r>
                        <a:rPr lang="en-US" sz="900" dirty="0">
                          <a:solidFill>
                            <a:srgbClr val="002060"/>
                          </a:solidFill>
                          <a:latin typeface="+mj-lt"/>
                          <a:cs typeface="Arial" pitchFamily="34" charset="0"/>
                        </a:rPr>
                        <a:t>incoherence</a:t>
                      </a:r>
                      <a:r>
                        <a:rPr lang="ro-RO" sz="900" dirty="0">
                          <a:solidFill>
                            <a:srgbClr val="002060"/>
                          </a:solidFill>
                          <a:latin typeface="+mj-lt"/>
                          <a:cs typeface="Arial" pitchFamily="34" charset="0"/>
                        </a:rPr>
                        <a:t> and lack</a:t>
                      </a:r>
                      <a:r>
                        <a:rPr lang="ro-RO" sz="900" baseline="0" dirty="0">
                          <a:solidFill>
                            <a:srgbClr val="002060"/>
                          </a:solidFill>
                          <a:latin typeface="+mj-lt"/>
                          <a:cs typeface="Arial" pitchFamily="34" charset="0"/>
                        </a:rPr>
                        <a:t> </a:t>
                      </a:r>
                      <a:r>
                        <a:rPr lang="en-US" sz="900" dirty="0">
                          <a:solidFill>
                            <a:srgbClr val="002060"/>
                          </a:solidFill>
                          <a:latin typeface="+mj-lt"/>
                          <a:cs typeface="Arial" pitchFamily="34" charset="0"/>
                        </a:rPr>
                        <a:t>of </a:t>
                      </a:r>
                      <a:r>
                        <a:rPr lang="ro-RO" sz="900" spc="-10" dirty="0">
                          <a:solidFill>
                            <a:srgbClr val="002060"/>
                          </a:solidFill>
                          <a:latin typeface="+mj-lt"/>
                          <a:cs typeface="Arial" pitchFamily="34" charset="0"/>
                        </a:rPr>
                        <a:t>linking</a:t>
                      </a:r>
                      <a:r>
                        <a:rPr lang="ro-RO" sz="900" spc="-10" baseline="0" dirty="0">
                          <a:solidFill>
                            <a:srgbClr val="002060"/>
                          </a:solidFill>
                          <a:latin typeface="+mj-lt"/>
                          <a:cs typeface="Arial" pitchFamily="34" charset="0"/>
                        </a:rPr>
                        <a:t> words and paragaphs</a:t>
                      </a:r>
                      <a:endParaRPr lang="ro-RO" sz="900" dirty="0">
                        <a:solidFill>
                          <a:srgbClr val="002060"/>
                        </a:solidFill>
                        <a:latin typeface="+mj-lt"/>
                        <a:ea typeface="Arial"/>
                        <a:cs typeface="Arial" pitchFamily="34" charset="0"/>
                      </a:endParaRPr>
                    </a:p>
                    <a:p>
                      <a:pPr marL="196215" marR="15240" algn="ctr">
                        <a:lnSpc>
                          <a:spcPts val="1060"/>
                        </a:lnSpc>
                        <a:spcAft>
                          <a:spcPts val="0"/>
                        </a:spcAft>
                      </a:pPr>
                      <a:endParaRPr lang="ro-RO" sz="900" b="0" dirty="0">
                        <a:solidFill>
                          <a:srgbClr val="002060"/>
                        </a:solidFill>
                        <a:latin typeface="+mj-lt"/>
                        <a:ea typeface="Arial"/>
                        <a:cs typeface="Arial" pitchFamily="34" charset="0"/>
                      </a:endParaRPr>
                    </a:p>
                  </a:txBody>
                  <a:tcPr marL="0" marR="0" marT="0" marB="0"/>
                </a:tc>
                <a:extLst>
                  <a:ext uri="{0D108BD9-81ED-4DB2-BD59-A6C34878D82A}">
                    <a16:rowId xmlns:a16="http://schemas.microsoft.com/office/drawing/2014/main" val="10003"/>
                  </a:ext>
                </a:extLst>
              </a:tr>
              <a:tr h="1037275">
                <a:tc>
                  <a:txBody>
                    <a:bodyPr/>
                    <a:lstStyle/>
                    <a:p>
                      <a:pPr marL="197485" algn="l">
                        <a:lnSpc>
                          <a:spcPts val="1055"/>
                        </a:lnSpc>
                        <a:spcAft>
                          <a:spcPts val="0"/>
                        </a:spcAft>
                      </a:pPr>
                      <a:r>
                        <a:rPr lang="en-US" sz="900" spc="-10" dirty="0">
                          <a:solidFill>
                            <a:srgbClr val="002060"/>
                          </a:solidFill>
                          <a:latin typeface="+mj-lt"/>
                          <a:cs typeface="Arial" pitchFamily="34" charset="0"/>
                        </a:rPr>
                        <a:t>VOCABULARY</a:t>
                      </a:r>
                      <a:endParaRPr lang="ro-RO" sz="900" spc="-10" dirty="0">
                        <a:solidFill>
                          <a:srgbClr val="002060"/>
                        </a:solidFill>
                        <a:latin typeface="+mj-lt"/>
                        <a:cs typeface="Arial" pitchFamily="34" charset="0"/>
                      </a:endParaRPr>
                    </a:p>
                  </a:txBody>
                  <a:tcPr marL="53133" marR="53133" marT="0" marB="0"/>
                </a:tc>
                <a:tc>
                  <a:txBody>
                    <a:bodyPr/>
                    <a:lstStyle/>
                    <a:p>
                      <a:pPr marL="179070" marR="20320" algn="ctr">
                        <a:lnSpc>
                          <a:spcPts val="1055"/>
                        </a:lnSpc>
                        <a:spcAft>
                          <a:spcPts val="0"/>
                        </a:spcAft>
                      </a:pPr>
                      <a:r>
                        <a:rPr lang="en-US" sz="900" dirty="0">
                          <a:solidFill>
                            <a:srgbClr val="002060"/>
                          </a:solidFill>
                          <a:latin typeface="+mj-lt"/>
                          <a:cs typeface="Arial" pitchFamily="34" charset="0"/>
                        </a:rPr>
                        <a:t>Uses</a:t>
                      </a:r>
                      <a:r>
                        <a:rPr lang="ro-RO" sz="900" dirty="0">
                          <a:solidFill>
                            <a:srgbClr val="002060"/>
                          </a:solidFill>
                          <a:latin typeface="+mj-lt"/>
                          <a:cs typeface="Arial" pitchFamily="34" charset="0"/>
                        </a:rPr>
                        <a:t> </a:t>
                      </a:r>
                      <a:r>
                        <a:rPr lang="ro-RO" sz="900" baseline="0" dirty="0">
                          <a:solidFill>
                            <a:srgbClr val="002060"/>
                          </a:solidFill>
                          <a:latin typeface="+mj-lt"/>
                          <a:cs typeface="Arial" pitchFamily="34" charset="0"/>
                        </a:rPr>
                        <a:t>wide r</a:t>
                      </a:r>
                      <a:r>
                        <a:rPr lang="en-US" sz="900" dirty="0" err="1">
                          <a:solidFill>
                            <a:srgbClr val="002060"/>
                          </a:solidFill>
                          <a:latin typeface="+mj-lt"/>
                          <a:cs typeface="Arial" pitchFamily="34" charset="0"/>
                        </a:rPr>
                        <a:t>ang</a:t>
                      </a:r>
                      <a:r>
                        <a:rPr lang="ro-RO" sz="900" dirty="0">
                          <a:solidFill>
                            <a:srgbClr val="002060"/>
                          </a:solidFill>
                          <a:latin typeface="+mj-lt"/>
                          <a:cs typeface="Arial" pitchFamily="34" charset="0"/>
                        </a:rPr>
                        <a:t>e </a:t>
                      </a:r>
                      <a:r>
                        <a:rPr lang="en-US" sz="900" dirty="0">
                          <a:solidFill>
                            <a:srgbClr val="002060"/>
                          </a:solidFill>
                          <a:latin typeface="+mj-lt"/>
                          <a:cs typeface="Arial" pitchFamily="34" charset="0"/>
                        </a:rPr>
                        <a:t>o</a:t>
                      </a:r>
                      <a:r>
                        <a:rPr lang="ro-RO" sz="900" dirty="0">
                          <a:solidFill>
                            <a:srgbClr val="002060"/>
                          </a:solidFill>
                          <a:latin typeface="+mj-lt"/>
                          <a:cs typeface="Arial" pitchFamily="34" charset="0"/>
                        </a:rPr>
                        <a:t>f </a:t>
                      </a:r>
                    </a:p>
                    <a:p>
                      <a:pPr marL="260350" marR="100965" lvl="0" indent="635" algn="ctr" defTabSz="914400" rtl="0" eaLnBrk="1" fontAlgn="auto" latinLnBrk="0" hangingPunct="1">
                        <a:lnSpc>
                          <a:spcPct val="103000"/>
                        </a:lnSpc>
                        <a:spcBef>
                          <a:spcPts val="50"/>
                        </a:spcBef>
                        <a:spcAft>
                          <a:spcPts val="0"/>
                        </a:spcAft>
                        <a:buClrTx/>
                        <a:buSzTx/>
                        <a:buFontTx/>
                        <a:buNone/>
                        <a:tabLst/>
                        <a:defRPr/>
                      </a:pPr>
                      <a:r>
                        <a:rPr lang="en-US" sz="900" dirty="0">
                          <a:solidFill>
                            <a:srgbClr val="002060"/>
                          </a:solidFill>
                          <a:latin typeface="+mj-lt"/>
                          <a:cs typeface="Arial" pitchFamily="34" charset="0"/>
                        </a:rPr>
                        <a:t>lexis </a:t>
                      </a:r>
                      <a:r>
                        <a:rPr lang="ro-RO" sz="900" dirty="0">
                          <a:solidFill>
                            <a:srgbClr val="002060"/>
                          </a:solidFill>
                          <a:latin typeface="+mj-lt"/>
                          <a:cs typeface="Arial" pitchFamily="34" charset="0"/>
                        </a:rPr>
                        <a:t>correc</a:t>
                      </a:r>
                      <a:r>
                        <a:rPr lang="en-US" sz="900" dirty="0">
                          <a:solidFill>
                            <a:srgbClr val="002060"/>
                          </a:solidFill>
                          <a:latin typeface="+mj-lt"/>
                          <a:cs typeface="Arial" pitchFamily="34" charset="0"/>
                        </a:rPr>
                        <a:t>t</a:t>
                      </a:r>
                      <a:r>
                        <a:rPr lang="ro-RO" sz="900" dirty="0">
                          <a:solidFill>
                            <a:srgbClr val="002060"/>
                          </a:solidFill>
                          <a:latin typeface="+mj-lt"/>
                          <a:cs typeface="Arial" pitchFamily="34" charset="0"/>
                        </a:rPr>
                        <a:t>l</a:t>
                      </a:r>
                      <a:r>
                        <a:rPr lang="en-US" sz="900" dirty="0">
                          <a:solidFill>
                            <a:srgbClr val="002060"/>
                          </a:solidFill>
                          <a:latin typeface="+mj-lt"/>
                          <a:cs typeface="Arial" pitchFamily="34" charset="0"/>
                        </a:rPr>
                        <a:t>y</a:t>
                      </a:r>
                      <a:r>
                        <a:rPr lang="ro-RO" sz="900" dirty="0">
                          <a:solidFill>
                            <a:srgbClr val="002060"/>
                          </a:solidFill>
                          <a:latin typeface="+mj-lt"/>
                          <a:cs typeface="Arial" pitchFamily="34" charset="0"/>
                        </a:rPr>
                        <a:t> (including</a:t>
                      </a:r>
                      <a:r>
                        <a:rPr lang="ro-RO" sz="900" spc="-10" baseline="0" dirty="0">
                          <a:solidFill>
                            <a:srgbClr val="002060"/>
                          </a:solidFill>
                          <a:latin typeface="+mj-lt"/>
                          <a:cs typeface="Arial" pitchFamily="34" charset="0"/>
                        </a:rPr>
                        <a:t> uncommon and field specifics terms) and </a:t>
                      </a:r>
                      <a:r>
                        <a:rPr lang="ro-RO" sz="900" baseline="0" dirty="0">
                          <a:solidFill>
                            <a:srgbClr val="002060"/>
                          </a:solidFill>
                          <a:latin typeface="+mj-lt"/>
                          <a:cs typeface="Arial" pitchFamily="34" charset="0"/>
                        </a:rPr>
                        <a:t>appropiate to the task or type of text</a:t>
                      </a:r>
                      <a:r>
                        <a:rPr lang="en-US" sz="900" baseline="0" dirty="0">
                          <a:solidFill>
                            <a:srgbClr val="002060"/>
                          </a:solidFill>
                          <a:latin typeface="+mj-lt"/>
                          <a:cs typeface="Arial" pitchFamily="34" charset="0"/>
                        </a:rPr>
                        <a:t> (</a:t>
                      </a:r>
                      <a:r>
                        <a:rPr lang="en-US" sz="900" baseline="0" dirty="0" err="1">
                          <a:solidFill>
                            <a:srgbClr val="002060"/>
                          </a:solidFill>
                          <a:latin typeface="+mj-lt"/>
                          <a:cs typeface="Arial" pitchFamily="34" charset="0"/>
                        </a:rPr>
                        <a:t>eg</a:t>
                      </a:r>
                      <a:r>
                        <a:rPr lang="en-US" sz="900" baseline="0" dirty="0">
                          <a:solidFill>
                            <a:srgbClr val="002060"/>
                          </a:solidFill>
                          <a:latin typeface="+mj-lt"/>
                          <a:cs typeface="Arial" pitchFamily="34" charset="0"/>
                        </a:rPr>
                        <a:t>: 24 - </a:t>
                      </a:r>
                      <a:r>
                        <a:rPr lang="ro-RO" sz="900" spc="-10" dirty="0">
                          <a:solidFill>
                            <a:srgbClr val="002060"/>
                          </a:solidFill>
                          <a:latin typeface="+mj-lt"/>
                          <a:ea typeface="Arial"/>
                          <a:cs typeface="Arial" pitchFamily="34" charset="0"/>
                        </a:rPr>
                        <a:t>25</a:t>
                      </a:r>
                      <a:r>
                        <a:rPr lang="en-US" sz="900" spc="-10" dirty="0">
                          <a:solidFill>
                            <a:srgbClr val="002060"/>
                          </a:solidFill>
                          <a:latin typeface="+mj-lt"/>
                          <a:ea typeface="Arial"/>
                          <a:cs typeface="Arial" pitchFamily="34" charset="0"/>
                        </a:rPr>
                        <a:t> </a:t>
                      </a:r>
                      <a:r>
                        <a:rPr lang="ro-RO" sz="900" spc="-10" dirty="0">
                          <a:solidFill>
                            <a:srgbClr val="002060"/>
                          </a:solidFill>
                          <a:latin typeface="+mj-lt"/>
                          <a:ea typeface="Arial"/>
                          <a:cs typeface="Arial" pitchFamily="34" charset="0"/>
                        </a:rPr>
                        <a:t>p</a:t>
                      </a:r>
                      <a:r>
                        <a:rPr lang="en-US" sz="900" spc="-10" dirty="0">
                          <a:solidFill>
                            <a:srgbClr val="002060"/>
                          </a:solidFill>
                          <a:latin typeface="+mj-lt"/>
                          <a:ea typeface="Arial"/>
                          <a:cs typeface="Arial" pitchFamily="34" charset="0"/>
                        </a:rPr>
                        <a:t>)</a:t>
                      </a:r>
                      <a:endParaRPr lang="ro-RO" sz="900" dirty="0">
                        <a:solidFill>
                          <a:srgbClr val="002060"/>
                        </a:solidFill>
                        <a:latin typeface="+mj-lt"/>
                        <a:ea typeface="Arial"/>
                        <a:cs typeface="Arial" pitchFamily="34" charset="0"/>
                      </a:endParaRPr>
                    </a:p>
                  </a:txBody>
                  <a:tcPr marL="53133" marR="53133" marT="0" marB="0"/>
                </a:tc>
                <a:tc>
                  <a:txBody>
                    <a:bodyPr/>
                    <a:lstStyle/>
                    <a:p>
                      <a:pPr marL="196215" marR="17780" algn="ctr">
                        <a:lnSpc>
                          <a:spcPts val="1055"/>
                        </a:lnSpc>
                        <a:spcAft>
                          <a:spcPts val="0"/>
                        </a:spcAft>
                      </a:pPr>
                      <a:r>
                        <a:rPr lang="en-US" sz="900" spc="-20" dirty="0">
                          <a:solidFill>
                            <a:srgbClr val="002060"/>
                          </a:solidFill>
                          <a:latin typeface="+mj-lt"/>
                          <a:cs typeface="Arial" pitchFamily="34" charset="0"/>
                        </a:rPr>
                        <a:t>Uses</a:t>
                      </a:r>
                      <a:endParaRPr lang="ro-RO" sz="900" dirty="0">
                        <a:solidFill>
                          <a:srgbClr val="002060"/>
                        </a:solidFill>
                        <a:latin typeface="+mj-lt"/>
                        <a:cs typeface="Arial" pitchFamily="34" charset="0"/>
                      </a:endParaRPr>
                    </a:p>
                    <a:p>
                      <a:pPr marL="209550" marR="29845" indent="-635" algn="ctr">
                        <a:lnSpc>
                          <a:spcPct val="103000"/>
                        </a:lnSpc>
                        <a:spcBef>
                          <a:spcPts val="50"/>
                        </a:spcBef>
                        <a:spcAft>
                          <a:spcPts val="0"/>
                        </a:spcAft>
                      </a:pPr>
                      <a:r>
                        <a:rPr lang="en-US" sz="900" dirty="0">
                          <a:solidFill>
                            <a:srgbClr val="002060"/>
                          </a:solidFill>
                          <a:latin typeface="+mj-lt"/>
                          <a:cs typeface="Arial" pitchFamily="34" charset="0"/>
                        </a:rPr>
                        <a:t>everyday vocabulary</a:t>
                      </a:r>
                      <a:r>
                        <a:rPr lang="ro-RO" sz="900" baseline="0" dirty="0">
                          <a:solidFill>
                            <a:srgbClr val="002060"/>
                          </a:solidFill>
                          <a:latin typeface="+mj-lt"/>
                          <a:cs typeface="Arial" pitchFamily="34" charset="0"/>
                        </a:rPr>
                        <a:t> </a:t>
                      </a:r>
                      <a:r>
                        <a:rPr lang="ro-RO" sz="900" spc="-10" dirty="0">
                          <a:solidFill>
                            <a:srgbClr val="002060"/>
                          </a:solidFill>
                          <a:latin typeface="+mj-lt"/>
                          <a:cs typeface="Arial" pitchFamily="34" charset="0"/>
                        </a:rPr>
                        <a:t>correctly</a:t>
                      </a:r>
                      <a:r>
                        <a:rPr lang="ro-RO" sz="900" spc="-10" baseline="0" dirty="0">
                          <a:solidFill>
                            <a:srgbClr val="002060"/>
                          </a:solidFill>
                          <a:latin typeface="+mj-lt"/>
                          <a:cs typeface="Arial" pitchFamily="34" charset="0"/>
                        </a:rPr>
                        <a:t> and may try to use more uncommon and field specifics terms</a:t>
                      </a:r>
                      <a:endParaRPr lang="ro-RO" sz="900" b="0" dirty="0">
                        <a:solidFill>
                          <a:srgbClr val="002060"/>
                        </a:solidFill>
                        <a:latin typeface="+mj-lt"/>
                        <a:ea typeface="Arial"/>
                        <a:cs typeface="Arial" pitchFamily="34" charset="0"/>
                      </a:endParaRPr>
                    </a:p>
                  </a:txBody>
                  <a:tcPr marL="53133" marR="53133" marT="0" marB="0"/>
                </a:tc>
                <a:tc>
                  <a:txBody>
                    <a:bodyPr/>
                    <a:lstStyle/>
                    <a:p>
                      <a:pPr marL="209550" marR="29845" indent="-635" algn="ctr" defTabSz="914400" rtl="0" eaLnBrk="1" fontAlgn="auto" latinLnBrk="0" hangingPunct="1">
                        <a:lnSpc>
                          <a:spcPct val="103000"/>
                        </a:lnSpc>
                        <a:spcBef>
                          <a:spcPts val="50"/>
                        </a:spcBef>
                        <a:spcAft>
                          <a:spcPts val="0"/>
                        </a:spcAft>
                        <a:buClrTx/>
                        <a:buSzTx/>
                        <a:buFontTx/>
                        <a:buNone/>
                        <a:tabLst/>
                        <a:defRPr/>
                      </a:pPr>
                      <a:r>
                        <a:rPr lang="en-US" sz="900" dirty="0">
                          <a:solidFill>
                            <a:srgbClr val="002060"/>
                          </a:solidFill>
                          <a:latin typeface="+mj-lt"/>
                          <a:cs typeface="Arial" pitchFamily="34" charset="0"/>
                        </a:rPr>
                        <a:t>Uses</a:t>
                      </a:r>
                      <a:r>
                        <a:rPr lang="ro-RO" sz="900" dirty="0">
                          <a:solidFill>
                            <a:srgbClr val="002060"/>
                          </a:solidFill>
                          <a:latin typeface="+mj-lt"/>
                          <a:cs typeface="Arial" pitchFamily="34" charset="0"/>
                        </a:rPr>
                        <a:t> common </a:t>
                      </a:r>
                      <a:r>
                        <a:rPr lang="en-US" sz="900" spc="-10" dirty="0">
                          <a:solidFill>
                            <a:srgbClr val="002060"/>
                          </a:solidFill>
                          <a:latin typeface="+mj-lt"/>
                          <a:cs typeface="Arial" pitchFamily="34" charset="0"/>
                        </a:rPr>
                        <a:t>vocabulary</a:t>
                      </a:r>
                      <a:r>
                        <a:rPr lang="ro-RO" sz="900" spc="-10" baseline="0" dirty="0">
                          <a:solidFill>
                            <a:srgbClr val="002060"/>
                          </a:solidFill>
                          <a:latin typeface="+mj-lt"/>
                          <a:cs typeface="Arial" pitchFamily="34" charset="0"/>
                        </a:rPr>
                        <a:t> </a:t>
                      </a:r>
                      <a:r>
                        <a:rPr lang="en-US" sz="900" spc="-10" dirty="0">
                          <a:solidFill>
                            <a:srgbClr val="002060"/>
                          </a:solidFill>
                          <a:latin typeface="+mj-lt"/>
                          <a:cs typeface="Arial" pitchFamily="34" charset="0"/>
                        </a:rPr>
                        <a:t>generally</a:t>
                      </a:r>
                      <a:r>
                        <a:rPr lang="ro-RO" sz="900" spc="-10" dirty="0">
                          <a:solidFill>
                            <a:srgbClr val="002060"/>
                          </a:solidFill>
                          <a:latin typeface="+mj-lt"/>
                          <a:cs typeface="Arial" pitchFamily="34" charset="0"/>
                        </a:rPr>
                        <a:t> correctly</a:t>
                      </a:r>
                      <a:r>
                        <a:rPr lang="ro-RO" sz="900" spc="-10" baseline="0" dirty="0">
                          <a:solidFill>
                            <a:srgbClr val="002060"/>
                          </a:solidFill>
                          <a:latin typeface="+mj-lt"/>
                          <a:cs typeface="Arial" pitchFamily="34" charset="0"/>
                        </a:rPr>
                        <a:t> </a:t>
                      </a:r>
                      <a:r>
                        <a:rPr lang="ro-RO" sz="900" spc="-10" dirty="0">
                          <a:solidFill>
                            <a:srgbClr val="002060"/>
                          </a:solidFill>
                          <a:latin typeface="+mj-lt"/>
                          <a:cs typeface="Arial" pitchFamily="34" charset="0"/>
                        </a:rPr>
                        <a:t> a</a:t>
                      </a:r>
                      <a:r>
                        <a:rPr lang="ro-RO" sz="900" baseline="0" dirty="0">
                          <a:solidFill>
                            <a:srgbClr val="002060"/>
                          </a:solidFill>
                          <a:latin typeface="+mj-lt"/>
                          <a:cs typeface="Arial" pitchFamily="34" charset="0"/>
                        </a:rPr>
                        <a:t>nd the message is clear</a:t>
                      </a:r>
                      <a:endParaRPr lang="ro-RO" sz="900" b="0" dirty="0">
                        <a:solidFill>
                          <a:srgbClr val="002060"/>
                        </a:solidFill>
                        <a:latin typeface="+mj-lt"/>
                        <a:ea typeface="Arial"/>
                        <a:cs typeface="Arial" pitchFamily="34" charset="0"/>
                      </a:endParaRPr>
                    </a:p>
                    <a:p>
                      <a:pPr marL="209550" marR="29845" indent="-635" algn="ctr">
                        <a:lnSpc>
                          <a:spcPct val="103000"/>
                        </a:lnSpc>
                        <a:spcBef>
                          <a:spcPts val="50"/>
                        </a:spcBef>
                        <a:spcAft>
                          <a:spcPts val="0"/>
                        </a:spcAft>
                      </a:pPr>
                      <a:endParaRPr lang="ro-RO" sz="900" b="0" dirty="0">
                        <a:solidFill>
                          <a:srgbClr val="002060"/>
                        </a:solidFill>
                        <a:latin typeface="+mj-lt"/>
                        <a:ea typeface="Arial"/>
                        <a:cs typeface="Arial" pitchFamily="34" charset="0"/>
                      </a:endParaRPr>
                    </a:p>
                  </a:txBody>
                  <a:tcPr marL="53133" marR="53133" marT="0" marB="0"/>
                </a:tc>
                <a:tc>
                  <a:txBody>
                    <a:bodyPr/>
                    <a:lstStyle/>
                    <a:p>
                      <a:pPr marL="151765" algn="ctr">
                        <a:lnSpc>
                          <a:spcPts val="1055"/>
                        </a:lnSpc>
                        <a:spcAft>
                          <a:spcPts val="0"/>
                        </a:spcAft>
                      </a:pPr>
                      <a:r>
                        <a:rPr lang="en-US" sz="900" dirty="0">
                          <a:solidFill>
                            <a:srgbClr val="002060"/>
                          </a:solidFill>
                          <a:latin typeface="+mj-lt"/>
                          <a:cs typeface="Arial" pitchFamily="34" charset="0"/>
                        </a:rPr>
                        <a:t>Uses</a:t>
                      </a:r>
                      <a:r>
                        <a:rPr lang="ro-RO" sz="900" dirty="0">
                          <a:solidFill>
                            <a:srgbClr val="002060"/>
                          </a:solidFill>
                          <a:latin typeface="+mj-lt"/>
                          <a:cs typeface="Arial" pitchFamily="34" charset="0"/>
                        </a:rPr>
                        <a:t> common and </a:t>
                      </a:r>
                      <a:r>
                        <a:rPr lang="en-US" sz="900" dirty="0">
                          <a:solidFill>
                            <a:srgbClr val="002060"/>
                          </a:solidFill>
                          <a:latin typeface="+mj-lt"/>
                          <a:cs typeface="Arial" pitchFamily="34" charset="0"/>
                        </a:rPr>
                        <a:t>basic</a:t>
                      </a:r>
                      <a:r>
                        <a:rPr lang="ro-RO" sz="900" dirty="0">
                          <a:solidFill>
                            <a:srgbClr val="002060"/>
                          </a:solidFill>
                          <a:latin typeface="+mj-lt"/>
                          <a:cs typeface="Arial" pitchFamily="34" charset="0"/>
                        </a:rPr>
                        <a:t> </a:t>
                      </a:r>
                      <a:r>
                        <a:rPr lang="en-US" sz="900" spc="-10" dirty="0">
                          <a:solidFill>
                            <a:srgbClr val="002060"/>
                          </a:solidFill>
                          <a:latin typeface="+mj-lt"/>
                          <a:cs typeface="Arial" pitchFamily="34" charset="0"/>
                        </a:rPr>
                        <a:t>vocabulary</a:t>
                      </a:r>
                      <a:r>
                        <a:rPr lang="ro-RO" sz="900" spc="-10" dirty="0">
                          <a:solidFill>
                            <a:srgbClr val="002060"/>
                          </a:solidFill>
                          <a:latin typeface="+mj-lt"/>
                          <a:cs typeface="Arial" pitchFamily="34" charset="0"/>
                        </a:rPr>
                        <a:t> a</a:t>
                      </a:r>
                      <a:r>
                        <a:rPr lang="ro-RO" sz="900" baseline="0" dirty="0">
                          <a:solidFill>
                            <a:srgbClr val="002060"/>
                          </a:solidFill>
                          <a:latin typeface="+mj-lt"/>
                          <a:cs typeface="Arial" pitchFamily="34" charset="0"/>
                        </a:rPr>
                        <a:t>nd may have mistakes, but the message is understood</a:t>
                      </a:r>
                      <a:endParaRPr lang="ro-RO" sz="900" b="0" dirty="0">
                        <a:solidFill>
                          <a:srgbClr val="002060"/>
                        </a:solidFill>
                        <a:latin typeface="+mj-lt"/>
                        <a:ea typeface="Arial"/>
                        <a:cs typeface="Arial" pitchFamily="34" charset="0"/>
                      </a:endParaRPr>
                    </a:p>
                  </a:txBody>
                  <a:tcPr marL="53133" marR="53133" marT="0" marB="0"/>
                </a:tc>
                <a:tc>
                  <a:txBody>
                    <a:bodyPr/>
                    <a:lstStyle/>
                    <a:p>
                      <a:pPr marL="26670" marR="10795" lvl="0" indent="0" algn="ctr" defTabSz="914400" rtl="0" eaLnBrk="1" fontAlgn="auto" latinLnBrk="0" hangingPunct="1">
                        <a:lnSpc>
                          <a:spcPct val="100000"/>
                        </a:lnSpc>
                        <a:spcBef>
                          <a:spcPts val="50"/>
                        </a:spcBef>
                        <a:spcAft>
                          <a:spcPts val="0"/>
                        </a:spcAft>
                        <a:buClrTx/>
                        <a:buSzTx/>
                        <a:buFontTx/>
                        <a:buNone/>
                        <a:tabLst/>
                        <a:defRPr/>
                      </a:pPr>
                      <a:r>
                        <a:rPr lang="en-US" sz="900" spc="-10" dirty="0">
                          <a:solidFill>
                            <a:srgbClr val="002060"/>
                          </a:solidFill>
                          <a:latin typeface="+mj-lt"/>
                          <a:cs typeface="Arial" pitchFamily="34" charset="0"/>
                        </a:rPr>
                        <a:t>Vocabulary</a:t>
                      </a:r>
                      <a:r>
                        <a:rPr lang="ro-RO" sz="900" spc="-10" dirty="0">
                          <a:solidFill>
                            <a:srgbClr val="002060"/>
                          </a:solidFill>
                          <a:latin typeface="+mj-lt"/>
                          <a:cs typeface="Arial" pitchFamily="34" charset="0"/>
                        </a:rPr>
                        <a:t> confusions</a:t>
                      </a:r>
                      <a:r>
                        <a:rPr lang="ro-RO" sz="900" spc="-10" baseline="0" dirty="0">
                          <a:solidFill>
                            <a:srgbClr val="002060"/>
                          </a:solidFill>
                          <a:latin typeface="+mj-lt"/>
                          <a:cs typeface="Arial" pitchFamily="34" charset="0"/>
                        </a:rPr>
                        <a:t> and words from native langu</a:t>
                      </a:r>
                      <a:r>
                        <a:rPr lang="en-US" sz="900" spc="-10" baseline="0" dirty="0">
                          <a:solidFill>
                            <a:srgbClr val="002060"/>
                          </a:solidFill>
                          <a:latin typeface="+mj-lt"/>
                          <a:cs typeface="Arial" pitchFamily="34" charset="0"/>
                        </a:rPr>
                        <a:t>a</a:t>
                      </a:r>
                      <a:r>
                        <a:rPr lang="ro-RO" sz="900" spc="-10" baseline="0" dirty="0">
                          <a:solidFill>
                            <a:srgbClr val="002060"/>
                          </a:solidFill>
                          <a:latin typeface="+mj-lt"/>
                          <a:cs typeface="Arial" pitchFamily="34" charset="0"/>
                        </a:rPr>
                        <a:t>ge</a:t>
                      </a:r>
                      <a:r>
                        <a:rPr lang="ro-RO" sz="900" spc="-10" dirty="0">
                          <a:solidFill>
                            <a:srgbClr val="002060"/>
                          </a:solidFill>
                          <a:latin typeface="+mj-lt"/>
                          <a:cs typeface="Arial" pitchFamily="34" charset="0"/>
                        </a:rPr>
                        <a:t> that impede the meaning of the message</a:t>
                      </a:r>
                      <a:endParaRPr lang="ro-RO" sz="900" dirty="0">
                        <a:solidFill>
                          <a:srgbClr val="002060"/>
                        </a:solidFill>
                        <a:latin typeface="+mj-lt"/>
                        <a:ea typeface="Arial"/>
                        <a:cs typeface="Arial" pitchFamily="34" charset="0"/>
                      </a:endParaRPr>
                    </a:p>
                    <a:p>
                      <a:pPr marL="26670" marR="10795" algn="ctr">
                        <a:spcBef>
                          <a:spcPts val="50"/>
                        </a:spcBef>
                        <a:spcAft>
                          <a:spcPts val="0"/>
                        </a:spcAft>
                      </a:pPr>
                      <a:endParaRPr lang="ro-RO" sz="900" b="0" dirty="0">
                        <a:solidFill>
                          <a:srgbClr val="002060"/>
                        </a:solidFill>
                        <a:latin typeface="+mj-lt"/>
                        <a:ea typeface="Arial"/>
                        <a:cs typeface="Arial" pitchFamily="34" charset="0"/>
                      </a:endParaRPr>
                    </a:p>
                  </a:txBody>
                  <a:tcPr marL="53133" marR="53133" marT="0" marB="0"/>
                </a:tc>
                <a:extLst>
                  <a:ext uri="{0D108BD9-81ED-4DB2-BD59-A6C34878D82A}">
                    <a16:rowId xmlns:a16="http://schemas.microsoft.com/office/drawing/2014/main" val="10004"/>
                  </a:ext>
                </a:extLst>
              </a:tr>
              <a:tr h="1250411">
                <a:tc>
                  <a:txBody>
                    <a:bodyPr/>
                    <a:lstStyle/>
                    <a:p>
                      <a:pPr marL="306705" algn="l">
                        <a:lnSpc>
                          <a:spcPts val="1075"/>
                        </a:lnSpc>
                        <a:spcAft>
                          <a:spcPts val="0"/>
                        </a:spcAft>
                      </a:pPr>
                      <a:r>
                        <a:rPr lang="en-US" sz="900" spc="-10" dirty="0">
                          <a:solidFill>
                            <a:srgbClr val="002060"/>
                          </a:solidFill>
                          <a:latin typeface="+mj-lt"/>
                          <a:cs typeface="Arial" pitchFamily="34" charset="0"/>
                        </a:rPr>
                        <a:t>GRAMMAR</a:t>
                      </a:r>
                      <a:endParaRPr lang="ro-RO" sz="900" spc="-10" dirty="0">
                        <a:solidFill>
                          <a:srgbClr val="002060"/>
                        </a:solidFill>
                        <a:latin typeface="+mj-lt"/>
                        <a:cs typeface="Arial" pitchFamily="34" charset="0"/>
                      </a:endParaRPr>
                    </a:p>
                  </a:txBody>
                  <a:tcPr marL="53133" marR="53133" marT="0" marB="0"/>
                </a:tc>
                <a:tc>
                  <a:txBody>
                    <a:bodyPr/>
                    <a:lstStyle/>
                    <a:p>
                      <a:pPr marL="260985" marR="19050" lvl="0" indent="0" algn="ctr" defTabSz="914400" rtl="0" eaLnBrk="1" fontAlgn="auto" latinLnBrk="0" hangingPunct="1">
                        <a:lnSpc>
                          <a:spcPts val="1075"/>
                        </a:lnSpc>
                        <a:spcBef>
                          <a:spcPts val="0"/>
                        </a:spcBef>
                        <a:spcAft>
                          <a:spcPts val="0"/>
                        </a:spcAft>
                        <a:buClrTx/>
                        <a:buSzTx/>
                        <a:buFontTx/>
                        <a:buNone/>
                        <a:tabLst/>
                        <a:defRPr/>
                      </a:pPr>
                      <a:r>
                        <a:rPr lang="en-US" sz="900" dirty="0">
                          <a:solidFill>
                            <a:srgbClr val="002060"/>
                          </a:solidFill>
                          <a:latin typeface="+mj-lt"/>
                          <a:cs typeface="Arial" pitchFamily="34" charset="0"/>
                        </a:rPr>
                        <a:t>Uses</a:t>
                      </a:r>
                      <a:r>
                        <a:rPr lang="ro-RO" sz="900" dirty="0">
                          <a:solidFill>
                            <a:srgbClr val="002060"/>
                          </a:solidFill>
                          <a:latin typeface="+mj-lt"/>
                          <a:cs typeface="Arial" pitchFamily="34" charset="0"/>
                        </a:rPr>
                        <a:t> complex</a:t>
                      </a:r>
                      <a:r>
                        <a:rPr lang="ro-RO" sz="900" baseline="0" dirty="0">
                          <a:solidFill>
                            <a:srgbClr val="002060"/>
                          </a:solidFill>
                          <a:latin typeface="+mj-lt"/>
                          <a:cs typeface="Arial" pitchFamily="34" charset="0"/>
                        </a:rPr>
                        <a:t> grammar forms correctly and appropiate to the task or type of text</a:t>
                      </a:r>
                      <a:r>
                        <a:rPr lang="en-US" sz="900" baseline="0" dirty="0">
                          <a:solidFill>
                            <a:srgbClr val="002060"/>
                          </a:solidFill>
                          <a:latin typeface="+mj-lt"/>
                          <a:cs typeface="Arial" pitchFamily="34" charset="0"/>
                        </a:rPr>
                        <a:t> (</a:t>
                      </a:r>
                      <a:r>
                        <a:rPr lang="en-US" sz="900" baseline="0" dirty="0" err="1">
                          <a:solidFill>
                            <a:srgbClr val="002060"/>
                          </a:solidFill>
                          <a:latin typeface="+mj-lt"/>
                          <a:cs typeface="Arial" pitchFamily="34" charset="0"/>
                        </a:rPr>
                        <a:t>eg</a:t>
                      </a:r>
                      <a:r>
                        <a:rPr lang="en-US" sz="900" baseline="0" dirty="0">
                          <a:solidFill>
                            <a:srgbClr val="002060"/>
                          </a:solidFill>
                          <a:latin typeface="+mj-lt"/>
                          <a:cs typeface="Arial" pitchFamily="34" charset="0"/>
                        </a:rPr>
                        <a:t>: 14 - </a:t>
                      </a:r>
                      <a:r>
                        <a:rPr lang="en-US" sz="900" spc="-10" baseline="0" dirty="0">
                          <a:solidFill>
                            <a:srgbClr val="002060"/>
                          </a:solidFill>
                          <a:latin typeface="+mj-lt"/>
                          <a:cs typeface="Arial" pitchFamily="34" charset="0"/>
                        </a:rPr>
                        <a:t>15</a:t>
                      </a:r>
                      <a:r>
                        <a:rPr lang="en-US" sz="900" spc="-10" dirty="0">
                          <a:solidFill>
                            <a:srgbClr val="002060"/>
                          </a:solidFill>
                          <a:latin typeface="+mj-lt"/>
                          <a:ea typeface="Arial"/>
                          <a:cs typeface="Arial" pitchFamily="34" charset="0"/>
                        </a:rPr>
                        <a:t> </a:t>
                      </a:r>
                      <a:r>
                        <a:rPr lang="ro-RO" sz="900" spc="-10" dirty="0">
                          <a:solidFill>
                            <a:srgbClr val="002060"/>
                          </a:solidFill>
                          <a:latin typeface="+mj-lt"/>
                          <a:ea typeface="Arial"/>
                          <a:cs typeface="Arial" pitchFamily="34" charset="0"/>
                        </a:rPr>
                        <a:t>p</a:t>
                      </a:r>
                      <a:r>
                        <a:rPr lang="en-US" sz="900" spc="-10" dirty="0">
                          <a:solidFill>
                            <a:srgbClr val="002060"/>
                          </a:solidFill>
                          <a:latin typeface="+mj-lt"/>
                          <a:ea typeface="Arial"/>
                          <a:cs typeface="Arial" pitchFamily="34" charset="0"/>
                        </a:rPr>
                        <a:t>)</a:t>
                      </a:r>
                    </a:p>
                    <a:p>
                      <a:pPr marL="260985" marR="19050" lvl="0" indent="0" algn="ctr" defTabSz="914400" rtl="0" eaLnBrk="1" fontAlgn="auto" latinLnBrk="0" hangingPunct="1">
                        <a:lnSpc>
                          <a:spcPts val="1075"/>
                        </a:lnSpc>
                        <a:spcBef>
                          <a:spcPts val="0"/>
                        </a:spcBef>
                        <a:spcAft>
                          <a:spcPts val="0"/>
                        </a:spcAft>
                        <a:buClrTx/>
                        <a:buSzTx/>
                        <a:buFontTx/>
                        <a:buNone/>
                        <a:tabLst/>
                        <a:defRPr/>
                      </a:pPr>
                      <a:endParaRPr lang="ro-RO" sz="900" dirty="0">
                        <a:solidFill>
                          <a:srgbClr val="002060"/>
                        </a:solidFill>
                        <a:latin typeface="+mj-lt"/>
                        <a:ea typeface="Arial"/>
                        <a:cs typeface="Arial" pitchFamily="34" charset="0"/>
                      </a:endParaRPr>
                    </a:p>
                    <a:p>
                      <a:pPr marL="260985" marR="19050" algn="ctr">
                        <a:lnSpc>
                          <a:spcPts val="1075"/>
                        </a:lnSpc>
                        <a:spcAft>
                          <a:spcPts val="0"/>
                        </a:spcAft>
                      </a:pPr>
                      <a:r>
                        <a:rPr lang="en-US" sz="900" b="1" u="sng" dirty="0">
                          <a:solidFill>
                            <a:srgbClr val="002060"/>
                          </a:solidFill>
                          <a:latin typeface="+mj-lt"/>
                          <a:ea typeface="Arial"/>
                          <a:cs typeface="Arial" pitchFamily="34" charset="0"/>
                        </a:rPr>
                        <a:t>Total: 95-100 p maximum (equivalent of a 10 in the Romanian system of education)</a:t>
                      </a:r>
                    </a:p>
                    <a:p>
                      <a:pPr marL="260985" marR="19050" algn="ctr">
                        <a:lnSpc>
                          <a:spcPts val="1075"/>
                        </a:lnSpc>
                        <a:spcAft>
                          <a:spcPts val="0"/>
                        </a:spcAft>
                      </a:pPr>
                      <a:endParaRPr lang="ro-RO" sz="900" b="1" u="sng" dirty="0">
                        <a:solidFill>
                          <a:srgbClr val="002060"/>
                        </a:solidFill>
                        <a:latin typeface="+mj-lt"/>
                        <a:ea typeface="Arial"/>
                        <a:cs typeface="Arial" pitchFamily="34" charset="0"/>
                      </a:endParaRPr>
                    </a:p>
                  </a:txBody>
                  <a:tcPr marL="53133" marR="53133" marT="0" marB="0"/>
                </a:tc>
                <a:tc>
                  <a:txBody>
                    <a:bodyPr/>
                    <a:lstStyle/>
                    <a:p>
                      <a:pPr marL="349250" marR="106680" algn="ctr">
                        <a:lnSpc>
                          <a:spcPts val="1075"/>
                        </a:lnSpc>
                        <a:spcAft>
                          <a:spcPts val="0"/>
                        </a:spcAft>
                      </a:pPr>
                      <a:r>
                        <a:rPr lang="en-US" sz="900" spc="-20" dirty="0">
                          <a:solidFill>
                            <a:srgbClr val="002060"/>
                          </a:solidFill>
                          <a:latin typeface="+mj-lt"/>
                          <a:cs typeface="Arial" pitchFamily="34" charset="0"/>
                        </a:rPr>
                        <a:t>Uses</a:t>
                      </a:r>
                      <a:endParaRPr lang="ro-RO" sz="900" dirty="0">
                        <a:solidFill>
                          <a:srgbClr val="002060"/>
                        </a:solidFill>
                        <a:latin typeface="+mj-lt"/>
                        <a:cs typeface="Arial" pitchFamily="34" charset="0"/>
                      </a:endParaRPr>
                    </a:p>
                    <a:p>
                      <a:pPr marL="259080" marR="15240" algn="ctr">
                        <a:lnSpc>
                          <a:spcPts val="1200"/>
                        </a:lnSpc>
                        <a:spcAft>
                          <a:spcPts val="0"/>
                        </a:spcAft>
                      </a:pPr>
                      <a:r>
                        <a:rPr lang="ro-RO" sz="900" baseline="0" dirty="0">
                          <a:solidFill>
                            <a:srgbClr val="002060"/>
                          </a:solidFill>
                          <a:latin typeface="+mj-lt"/>
                          <a:cs typeface="Arial" pitchFamily="34" charset="0"/>
                        </a:rPr>
                        <a:t> s</a:t>
                      </a:r>
                      <a:r>
                        <a:rPr lang="en-US" sz="900" dirty="0" err="1">
                          <a:solidFill>
                            <a:srgbClr val="002060"/>
                          </a:solidFill>
                          <a:latin typeface="+mj-lt"/>
                          <a:cs typeface="Arial" pitchFamily="34" charset="0"/>
                        </a:rPr>
                        <a:t>imple</a:t>
                      </a:r>
                      <a:r>
                        <a:rPr lang="ro-RO" sz="900" dirty="0">
                          <a:solidFill>
                            <a:srgbClr val="002060"/>
                          </a:solidFill>
                          <a:latin typeface="+mj-lt"/>
                          <a:cs typeface="Arial" pitchFamily="34" charset="0"/>
                        </a:rPr>
                        <a:t> </a:t>
                      </a:r>
                      <a:r>
                        <a:rPr lang="en-US" sz="900" dirty="0" err="1">
                          <a:solidFill>
                            <a:srgbClr val="002060"/>
                          </a:solidFill>
                          <a:latin typeface="+mj-lt"/>
                          <a:cs typeface="Arial" pitchFamily="34" charset="0"/>
                        </a:rPr>
                        <a:t>gramma</a:t>
                      </a:r>
                      <a:r>
                        <a:rPr lang="ro-RO" sz="900" dirty="0">
                          <a:solidFill>
                            <a:srgbClr val="002060"/>
                          </a:solidFill>
                          <a:latin typeface="+mj-lt"/>
                          <a:cs typeface="Arial" pitchFamily="34" charset="0"/>
                        </a:rPr>
                        <a:t>r</a:t>
                      </a:r>
                      <a:r>
                        <a:rPr lang="en-US" sz="900" dirty="0">
                          <a:solidFill>
                            <a:srgbClr val="002060"/>
                          </a:solidFill>
                          <a:latin typeface="+mj-lt"/>
                          <a:cs typeface="Arial" pitchFamily="34" charset="0"/>
                        </a:rPr>
                        <a:t> forms</a:t>
                      </a:r>
                      <a:r>
                        <a:rPr lang="ro-RO" sz="900" dirty="0">
                          <a:solidFill>
                            <a:srgbClr val="002060"/>
                          </a:solidFill>
                          <a:latin typeface="+mj-lt"/>
                          <a:cs typeface="Arial" pitchFamily="34" charset="0"/>
                        </a:rPr>
                        <a:t> correctly</a:t>
                      </a:r>
                      <a:r>
                        <a:rPr lang="en-US" sz="900" dirty="0">
                          <a:solidFill>
                            <a:srgbClr val="002060"/>
                          </a:solidFill>
                          <a:latin typeface="+mj-lt"/>
                          <a:cs typeface="Arial" pitchFamily="34" charset="0"/>
                        </a:rPr>
                        <a:t>,</a:t>
                      </a:r>
                      <a:r>
                        <a:rPr lang="ro-RO" sz="900" baseline="0" dirty="0">
                          <a:solidFill>
                            <a:srgbClr val="002060"/>
                          </a:solidFill>
                          <a:latin typeface="+mj-lt"/>
                          <a:cs typeface="Arial" pitchFamily="34" charset="0"/>
                        </a:rPr>
                        <a:t> attempts</a:t>
                      </a:r>
                      <a:r>
                        <a:rPr lang="en-US" sz="900" baseline="0" dirty="0">
                          <a:solidFill>
                            <a:srgbClr val="002060"/>
                          </a:solidFill>
                          <a:latin typeface="+mj-lt"/>
                          <a:cs typeface="Arial" pitchFamily="34" charset="0"/>
                        </a:rPr>
                        <a:t> </a:t>
                      </a:r>
                      <a:r>
                        <a:rPr lang="ro-RO" sz="900" baseline="0" dirty="0">
                          <a:solidFill>
                            <a:srgbClr val="002060"/>
                          </a:solidFill>
                          <a:latin typeface="+mj-lt"/>
                          <a:cs typeface="Arial" pitchFamily="34" charset="0"/>
                        </a:rPr>
                        <a:t>complex structures</a:t>
                      </a:r>
                      <a:r>
                        <a:rPr lang="en-US" sz="900" baseline="0" dirty="0">
                          <a:solidFill>
                            <a:srgbClr val="002060"/>
                          </a:solidFill>
                          <a:latin typeface="+mj-lt"/>
                          <a:cs typeface="Arial" pitchFamily="34" charset="0"/>
                        </a:rPr>
                        <a:t> </a:t>
                      </a:r>
                    </a:p>
                    <a:p>
                      <a:pPr marL="259080" marR="15240" lvl="0" indent="0" algn="ctr" defTabSz="914400" rtl="0" eaLnBrk="1" fontAlgn="auto" latinLnBrk="0" hangingPunct="1">
                        <a:lnSpc>
                          <a:spcPts val="1200"/>
                        </a:lnSpc>
                        <a:spcBef>
                          <a:spcPts val="0"/>
                        </a:spcBef>
                        <a:spcAft>
                          <a:spcPts val="0"/>
                        </a:spcAft>
                        <a:buClrTx/>
                        <a:buSzTx/>
                        <a:buFontTx/>
                        <a:buNone/>
                        <a:tabLst/>
                        <a:defRPr/>
                      </a:pPr>
                      <a:r>
                        <a:rPr lang="en-US" sz="900" b="1" u="sng" dirty="0">
                          <a:solidFill>
                            <a:srgbClr val="002060"/>
                          </a:solidFill>
                          <a:latin typeface="+mj-lt"/>
                          <a:ea typeface="Arial"/>
                          <a:cs typeface="Arial" pitchFamily="34" charset="0"/>
                        </a:rPr>
                        <a:t>Total: 85-94 p maximum (equivalent of a 9) </a:t>
                      </a:r>
                    </a:p>
                    <a:p>
                      <a:pPr marL="259080" marR="15240" lvl="0" indent="0" algn="ctr" defTabSz="914400" rtl="0" eaLnBrk="1" fontAlgn="auto" latinLnBrk="0" hangingPunct="1">
                        <a:lnSpc>
                          <a:spcPts val="1200"/>
                        </a:lnSpc>
                        <a:spcBef>
                          <a:spcPts val="0"/>
                        </a:spcBef>
                        <a:spcAft>
                          <a:spcPts val="0"/>
                        </a:spcAft>
                        <a:buClrTx/>
                        <a:buSzTx/>
                        <a:buFontTx/>
                        <a:buNone/>
                        <a:tabLst/>
                        <a:defRPr/>
                      </a:pPr>
                      <a:r>
                        <a:rPr lang="en-US" sz="900" b="1" u="sng" dirty="0" err="1">
                          <a:solidFill>
                            <a:srgbClr val="002060"/>
                          </a:solidFill>
                          <a:latin typeface="+mj-lt"/>
                          <a:ea typeface="Arial"/>
                          <a:cs typeface="Arial" pitchFamily="34" charset="0"/>
                        </a:rPr>
                        <a:t>Obs</a:t>
                      </a:r>
                      <a:r>
                        <a:rPr lang="en-US" sz="900" b="1" u="sng" dirty="0">
                          <a:solidFill>
                            <a:srgbClr val="002060"/>
                          </a:solidFill>
                          <a:latin typeface="+mj-lt"/>
                          <a:ea typeface="Arial"/>
                          <a:cs typeface="Arial" pitchFamily="34" charset="0"/>
                        </a:rPr>
                        <a:t>: An 8 would be between categories Good and Medium, 75 p-89 p.</a:t>
                      </a:r>
                      <a:endParaRPr lang="ro-RO" sz="900" b="1" u="sng" dirty="0">
                        <a:solidFill>
                          <a:srgbClr val="002060"/>
                        </a:solidFill>
                        <a:latin typeface="+mj-lt"/>
                        <a:ea typeface="Arial"/>
                        <a:cs typeface="Arial" pitchFamily="34" charset="0"/>
                      </a:endParaRPr>
                    </a:p>
                  </a:txBody>
                  <a:tcPr marL="53133" marR="53133" marT="0" marB="0"/>
                </a:tc>
                <a:tc>
                  <a:txBody>
                    <a:bodyPr/>
                    <a:lstStyle/>
                    <a:p>
                      <a:pPr marL="349250" marR="106045" algn="ctr">
                        <a:lnSpc>
                          <a:spcPts val="1075"/>
                        </a:lnSpc>
                        <a:spcAft>
                          <a:spcPts val="0"/>
                        </a:spcAft>
                      </a:pPr>
                      <a:r>
                        <a:rPr lang="en-US" sz="900" spc="-20" dirty="0">
                          <a:solidFill>
                            <a:srgbClr val="002060"/>
                          </a:solidFill>
                          <a:latin typeface="+mj-lt"/>
                          <a:cs typeface="Arial" pitchFamily="34" charset="0"/>
                        </a:rPr>
                        <a:t>Uses</a:t>
                      </a:r>
                      <a:endParaRPr lang="ro-RO" sz="900" dirty="0">
                        <a:solidFill>
                          <a:srgbClr val="002060"/>
                        </a:solidFill>
                        <a:latin typeface="+mj-lt"/>
                        <a:cs typeface="Arial" pitchFamily="34" charset="0"/>
                      </a:endParaRPr>
                    </a:p>
                    <a:p>
                      <a:pPr marL="259715" marR="15240" algn="ctr">
                        <a:lnSpc>
                          <a:spcPts val="1200"/>
                        </a:lnSpc>
                        <a:spcAft>
                          <a:spcPts val="0"/>
                        </a:spcAft>
                      </a:pPr>
                      <a:r>
                        <a:rPr lang="ro-RO" sz="900" dirty="0">
                          <a:solidFill>
                            <a:srgbClr val="002060"/>
                          </a:solidFill>
                          <a:latin typeface="+mj-lt"/>
                          <a:cs typeface="Arial" pitchFamily="34" charset="0"/>
                        </a:rPr>
                        <a:t>s</a:t>
                      </a:r>
                      <a:r>
                        <a:rPr lang="en-US" sz="900" dirty="0" err="1">
                          <a:solidFill>
                            <a:srgbClr val="002060"/>
                          </a:solidFill>
                          <a:latin typeface="+mj-lt"/>
                          <a:cs typeface="Arial" pitchFamily="34" charset="0"/>
                        </a:rPr>
                        <a:t>imple</a:t>
                      </a:r>
                      <a:r>
                        <a:rPr lang="ro-RO" sz="900" dirty="0">
                          <a:solidFill>
                            <a:srgbClr val="002060"/>
                          </a:solidFill>
                          <a:latin typeface="+mj-lt"/>
                          <a:cs typeface="Arial" pitchFamily="34" charset="0"/>
                        </a:rPr>
                        <a:t> </a:t>
                      </a:r>
                      <a:r>
                        <a:rPr lang="en-US" sz="900" dirty="0" err="1">
                          <a:solidFill>
                            <a:srgbClr val="002060"/>
                          </a:solidFill>
                          <a:latin typeface="+mj-lt"/>
                          <a:cs typeface="Arial" pitchFamily="34" charset="0"/>
                        </a:rPr>
                        <a:t>gramma</a:t>
                      </a:r>
                      <a:r>
                        <a:rPr lang="ro-RO" sz="900" dirty="0">
                          <a:solidFill>
                            <a:srgbClr val="002060"/>
                          </a:solidFill>
                          <a:latin typeface="+mj-lt"/>
                          <a:cs typeface="Arial" pitchFamily="34" charset="0"/>
                        </a:rPr>
                        <a:t>r</a:t>
                      </a:r>
                      <a:r>
                        <a:rPr lang="en-US" sz="900" dirty="0">
                          <a:solidFill>
                            <a:srgbClr val="002060"/>
                          </a:solidFill>
                          <a:latin typeface="+mj-lt"/>
                          <a:cs typeface="Arial" pitchFamily="34" charset="0"/>
                        </a:rPr>
                        <a:t> forms</a:t>
                      </a:r>
                      <a:r>
                        <a:rPr lang="ro-RO" sz="900" baseline="0" dirty="0">
                          <a:solidFill>
                            <a:srgbClr val="002060"/>
                          </a:solidFill>
                          <a:latin typeface="+mj-lt"/>
                          <a:cs typeface="Arial" pitchFamily="34" charset="0"/>
                        </a:rPr>
                        <a:t> correctly,and the message is clear</a:t>
                      </a:r>
                      <a:r>
                        <a:rPr lang="en-US" sz="900" baseline="0" dirty="0">
                          <a:solidFill>
                            <a:srgbClr val="002060"/>
                          </a:solidFill>
                          <a:latin typeface="+mj-lt"/>
                          <a:cs typeface="Arial" pitchFamily="34" charset="0"/>
                        </a:rPr>
                        <a:t> </a:t>
                      </a:r>
                      <a:endParaRPr lang="en-US" sz="900" spc="-10" baseline="0" dirty="0">
                        <a:solidFill>
                          <a:srgbClr val="002060"/>
                        </a:solidFill>
                        <a:latin typeface="+mj-lt"/>
                        <a:cs typeface="Arial" pitchFamily="34" charset="0"/>
                      </a:endParaRPr>
                    </a:p>
                    <a:p>
                      <a:pPr marL="259715" marR="15240" algn="ctr">
                        <a:lnSpc>
                          <a:spcPts val="1200"/>
                        </a:lnSpc>
                        <a:spcAft>
                          <a:spcPts val="0"/>
                        </a:spcAft>
                      </a:pPr>
                      <a:endParaRPr lang="ro-RO" sz="900" b="0" dirty="0">
                        <a:solidFill>
                          <a:srgbClr val="002060"/>
                        </a:solidFill>
                        <a:latin typeface="+mj-lt"/>
                        <a:ea typeface="Arial"/>
                        <a:cs typeface="Arial" pitchFamily="34" charset="0"/>
                      </a:endParaRPr>
                    </a:p>
                    <a:p>
                      <a:pPr marL="259080" marR="15240" lvl="0" indent="0" algn="ctr" defTabSz="914400" rtl="0" eaLnBrk="1" fontAlgn="auto" latinLnBrk="0" hangingPunct="1">
                        <a:lnSpc>
                          <a:spcPts val="1200"/>
                        </a:lnSpc>
                        <a:spcBef>
                          <a:spcPts val="0"/>
                        </a:spcBef>
                        <a:spcAft>
                          <a:spcPts val="0"/>
                        </a:spcAft>
                        <a:buClrTx/>
                        <a:buSzTx/>
                        <a:buFontTx/>
                        <a:buNone/>
                        <a:tabLst/>
                        <a:defRPr/>
                      </a:pPr>
                      <a:r>
                        <a:rPr lang="en-US" sz="900" b="1" u="sng" dirty="0">
                          <a:solidFill>
                            <a:srgbClr val="002060"/>
                          </a:solidFill>
                          <a:latin typeface="+mj-lt"/>
                          <a:ea typeface="Arial"/>
                          <a:cs typeface="Arial" pitchFamily="34" charset="0"/>
                        </a:rPr>
                        <a:t>Total: 74 p maximum (equivalent of a 7) </a:t>
                      </a:r>
                      <a:endParaRPr lang="ro-RO" sz="900" b="1" u="sng" dirty="0">
                        <a:solidFill>
                          <a:srgbClr val="002060"/>
                        </a:solidFill>
                        <a:latin typeface="+mj-lt"/>
                        <a:ea typeface="Arial"/>
                        <a:cs typeface="Arial" pitchFamily="34" charset="0"/>
                      </a:endParaRPr>
                    </a:p>
                    <a:p>
                      <a:pPr marL="259080" marR="15240" algn="ctr">
                        <a:lnSpc>
                          <a:spcPts val="1200"/>
                        </a:lnSpc>
                        <a:spcAft>
                          <a:spcPts val="0"/>
                        </a:spcAft>
                      </a:pPr>
                      <a:endParaRPr lang="ro-RO" sz="900" b="0" dirty="0">
                        <a:solidFill>
                          <a:srgbClr val="002060"/>
                        </a:solidFill>
                        <a:latin typeface="+mj-lt"/>
                        <a:ea typeface="Arial"/>
                        <a:cs typeface="Arial" pitchFamily="34" charset="0"/>
                      </a:endParaRPr>
                    </a:p>
                  </a:txBody>
                  <a:tcPr marL="53133" marR="53133" marT="0" marB="0"/>
                </a:tc>
                <a:tc>
                  <a:txBody>
                    <a:bodyPr/>
                    <a:lstStyle/>
                    <a:p>
                      <a:pPr marL="349250" marR="106045" algn="ctr">
                        <a:lnSpc>
                          <a:spcPts val="1075"/>
                        </a:lnSpc>
                        <a:spcAft>
                          <a:spcPts val="0"/>
                        </a:spcAft>
                      </a:pPr>
                      <a:r>
                        <a:rPr lang="en-US" sz="900" spc="-20" dirty="0">
                          <a:solidFill>
                            <a:srgbClr val="002060"/>
                          </a:solidFill>
                          <a:latin typeface="+mj-lt"/>
                          <a:cs typeface="Arial" pitchFamily="34" charset="0"/>
                        </a:rPr>
                        <a:t>Uses</a:t>
                      </a:r>
                      <a:endParaRPr lang="ro-RO" sz="900" dirty="0">
                        <a:solidFill>
                          <a:srgbClr val="002060"/>
                        </a:solidFill>
                        <a:latin typeface="+mj-lt"/>
                        <a:cs typeface="Arial" pitchFamily="34" charset="0"/>
                      </a:endParaRPr>
                    </a:p>
                    <a:p>
                      <a:pPr marL="259715" marR="15240" lvl="0" indent="0" algn="ctr" defTabSz="914400" rtl="0" eaLnBrk="1" fontAlgn="auto" latinLnBrk="0" hangingPunct="1">
                        <a:lnSpc>
                          <a:spcPts val="1200"/>
                        </a:lnSpc>
                        <a:spcBef>
                          <a:spcPts val="0"/>
                        </a:spcBef>
                        <a:spcAft>
                          <a:spcPts val="0"/>
                        </a:spcAft>
                        <a:buClrTx/>
                        <a:buSzTx/>
                        <a:buFontTx/>
                        <a:buNone/>
                        <a:tabLst/>
                        <a:defRPr/>
                      </a:pPr>
                      <a:r>
                        <a:rPr lang="ro-RO" sz="900" dirty="0">
                          <a:solidFill>
                            <a:srgbClr val="002060"/>
                          </a:solidFill>
                          <a:latin typeface="+mj-lt"/>
                          <a:cs typeface="Arial" pitchFamily="34" charset="0"/>
                        </a:rPr>
                        <a:t>s</a:t>
                      </a:r>
                      <a:r>
                        <a:rPr lang="en-US" sz="900" dirty="0" err="1">
                          <a:solidFill>
                            <a:srgbClr val="002060"/>
                          </a:solidFill>
                          <a:latin typeface="+mj-lt"/>
                          <a:cs typeface="Arial" pitchFamily="34" charset="0"/>
                        </a:rPr>
                        <a:t>imple</a:t>
                      </a:r>
                      <a:r>
                        <a:rPr lang="ro-RO" sz="900" dirty="0">
                          <a:solidFill>
                            <a:srgbClr val="002060"/>
                          </a:solidFill>
                          <a:latin typeface="+mj-lt"/>
                          <a:cs typeface="Arial" pitchFamily="34" charset="0"/>
                        </a:rPr>
                        <a:t> </a:t>
                      </a:r>
                      <a:r>
                        <a:rPr lang="en-US" sz="900" dirty="0" err="1">
                          <a:solidFill>
                            <a:srgbClr val="002060"/>
                          </a:solidFill>
                          <a:latin typeface="+mj-lt"/>
                          <a:cs typeface="Arial" pitchFamily="34" charset="0"/>
                        </a:rPr>
                        <a:t>gramma</a:t>
                      </a:r>
                      <a:r>
                        <a:rPr lang="ro-RO" sz="900" dirty="0">
                          <a:solidFill>
                            <a:srgbClr val="002060"/>
                          </a:solidFill>
                          <a:latin typeface="+mj-lt"/>
                          <a:cs typeface="Arial" pitchFamily="34" charset="0"/>
                        </a:rPr>
                        <a:t>r</a:t>
                      </a:r>
                      <a:r>
                        <a:rPr lang="en-US" sz="900" dirty="0">
                          <a:solidFill>
                            <a:srgbClr val="002060"/>
                          </a:solidFill>
                          <a:latin typeface="+mj-lt"/>
                          <a:cs typeface="Arial" pitchFamily="34" charset="0"/>
                        </a:rPr>
                        <a:t> forms</a:t>
                      </a:r>
                      <a:r>
                        <a:rPr lang="ro-RO" sz="900" baseline="0" dirty="0">
                          <a:solidFill>
                            <a:srgbClr val="002060"/>
                          </a:solidFill>
                          <a:latin typeface="+mj-lt"/>
                          <a:cs typeface="Arial" pitchFamily="34" charset="0"/>
                        </a:rPr>
                        <a:t> and may have mistakes, but the message is understood</a:t>
                      </a:r>
                      <a:r>
                        <a:rPr lang="en-US" sz="900" baseline="0" dirty="0">
                          <a:solidFill>
                            <a:srgbClr val="002060"/>
                          </a:solidFill>
                          <a:latin typeface="+mj-lt"/>
                          <a:cs typeface="Arial" pitchFamily="34" charset="0"/>
                        </a:rPr>
                        <a:t> </a:t>
                      </a:r>
                    </a:p>
                    <a:p>
                      <a:pPr marL="259715" marR="15240" lvl="0" indent="0" algn="ctr" defTabSz="914400" rtl="0" eaLnBrk="1" fontAlgn="auto" latinLnBrk="0" hangingPunct="1">
                        <a:lnSpc>
                          <a:spcPts val="1200"/>
                        </a:lnSpc>
                        <a:spcBef>
                          <a:spcPts val="0"/>
                        </a:spcBef>
                        <a:spcAft>
                          <a:spcPts val="0"/>
                        </a:spcAft>
                        <a:buClrTx/>
                        <a:buSzTx/>
                        <a:buFontTx/>
                        <a:buNone/>
                        <a:tabLst/>
                        <a:defRPr/>
                      </a:pPr>
                      <a:r>
                        <a:rPr lang="en-US" sz="900" b="1" u="sng" dirty="0">
                          <a:solidFill>
                            <a:srgbClr val="002060"/>
                          </a:solidFill>
                          <a:latin typeface="+mj-lt"/>
                          <a:ea typeface="Arial"/>
                          <a:cs typeface="Arial" pitchFamily="34" charset="0"/>
                        </a:rPr>
                        <a:t>Total: 54 p max. (equivalent of a 5 - passing) </a:t>
                      </a:r>
                      <a:endParaRPr lang="ro-RO" sz="900" b="1" u="sng" dirty="0">
                        <a:solidFill>
                          <a:srgbClr val="002060"/>
                        </a:solidFill>
                        <a:latin typeface="+mj-lt"/>
                        <a:ea typeface="Arial"/>
                        <a:cs typeface="Arial" pitchFamily="34" charset="0"/>
                      </a:endParaRPr>
                    </a:p>
                  </a:txBody>
                  <a:tcPr marL="53133" marR="53133" marT="0" marB="0"/>
                </a:tc>
                <a:tc>
                  <a:txBody>
                    <a:bodyPr/>
                    <a:lstStyle/>
                    <a:p>
                      <a:pPr marL="259715" marR="15240" lvl="0" indent="0" algn="ctr" defTabSz="914400" rtl="0" eaLnBrk="1" fontAlgn="auto" latinLnBrk="0" hangingPunct="1">
                        <a:lnSpc>
                          <a:spcPts val="1075"/>
                        </a:lnSpc>
                        <a:spcBef>
                          <a:spcPts val="0"/>
                        </a:spcBef>
                        <a:spcAft>
                          <a:spcPts val="0"/>
                        </a:spcAft>
                        <a:buClrTx/>
                        <a:buSzTx/>
                        <a:buFontTx/>
                        <a:buNone/>
                        <a:tabLst/>
                        <a:defRPr/>
                      </a:pPr>
                      <a:r>
                        <a:rPr lang="ro-RO" sz="900" dirty="0">
                          <a:solidFill>
                            <a:srgbClr val="002060"/>
                          </a:solidFill>
                          <a:latin typeface="+mj-lt"/>
                          <a:cs typeface="Arial" pitchFamily="34" charset="0"/>
                        </a:rPr>
                        <a:t>Grammar</a:t>
                      </a:r>
                      <a:r>
                        <a:rPr lang="ro-RO" sz="900" baseline="0" dirty="0">
                          <a:solidFill>
                            <a:srgbClr val="002060"/>
                          </a:solidFill>
                          <a:latin typeface="+mj-lt"/>
                          <a:cs typeface="Arial" pitchFamily="34" charset="0"/>
                        </a:rPr>
                        <a:t> errors that make it diificult for the reader to understand the message</a:t>
                      </a:r>
                      <a:endParaRPr lang="ro-RO" sz="900" dirty="0">
                        <a:solidFill>
                          <a:srgbClr val="002060"/>
                        </a:solidFill>
                        <a:latin typeface="+mj-lt"/>
                        <a:ea typeface="Arial"/>
                        <a:cs typeface="Arial" pitchFamily="34" charset="0"/>
                      </a:endParaRPr>
                    </a:p>
                    <a:p>
                      <a:pPr marL="259715" marR="15240" lvl="0" indent="0" algn="ctr" defTabSz="914400" rtl="0" eaLnBrk="1" fontAlgn="auto" latinLnBrk="0" hangingPunct="1">
                        <a:lnSpc>
                          <a:spcPts val="1075"/>
                        </a:lnSpc>
                        <a:spcBef>
                          <a:spcPts val="0"/>
                        </a:spcBef>
                        <a:spcAft>
                          <a:spcPts val="0"/>
                        </a:spcAft>
                        <a:buClrTx/>
                        <a:buSzTx/>
                        <a:buFontTx/>
                        <a:buNone/>
                        <a:tabLst/>
                        <a:defRPr/>
                      </a:pPr>
                      <a:r>
                        <a:rPr lang="en-US" sz="900" b="1" u="sng" dirty="0">
                          <a:solidFill>
                            <a:srgbClr val="002060"/>
                          </a:solidFill>
                          <a:latin typeface="+mj-lt"/>
                          <a:ea typeface="Arial"/>
                          <a:cs typeface="Arial" pitchFamily="34" charset="0"/>
                        </a:rPr>
                        <a:t>Total: 34 p max. (equivalent of a 3 – not passing) </a:t>
                      </a:r>
                      <a:endParaRPr lang="ro-RO" sz="900" b="1" u="sng" dirty="0">
                        <a:solidFill>
                          <a:srgbClr val="002060"/>
                        </a:solidFill>
                        <a:latin typeface="+mj-lt"/>
                        <a:ea typeface="Arial"/>
                        <a:cs typeface="Arial" pitchFamily="34" charset="0"/>
                      </a:endParaRPr>
                    </a:p>
                    <a:p>
                      <a:pPr marL="259715" marR="15240" algn="ctr">
                        <a:lnSpc>
                          <a:spcPts val="1075"/>
                        </a:lnSpc>
                        <a:spcAft>
                          <a:spcPts val="0"/>
                        </a:spcAft>
                      </a:pPr>
                      <a:endParaRPr lang="ro-RO" sz="900" b="0" dirty="0">
                        <a:solidFill>
                          <a:srgbClr val="002060"/>
                        </a:solidFill>
                        <a:latin typeface="+mj-lt"/>
                        <a:ea typeface="Arial"/>
                        <a:cs typeface="Arial" pitchFamily="34" charset="0"/>
                      </a:endParaRPr>
                    </a:p>
                  </a:txBody>
                  <a:tcPr marL="53133" marR="53133" marT="0" marB="0"/>
                </a:tc>
                <a:extLst>
                  <a:ext uri="{0D108BD9-81ED-4DB2-BD59-A6C34878D82A}">
                    <a16:rowId xmlns:a16="http://schemas.microsoft.com/office/drawing/2014/main" val="10005"/>
                  </a:ext>
                </a:extLst>
              </a:tr>
            </a:tbl>
          </a:graphicData>
        </a:graphic>
      </p:graphicFrame>
      <p:sp>
        <p:nvSpPr>
          <p:cNvPr id="9" name="Rectangle 8"/>
          <p:cNvSpPr/>
          <p:nvPr/>
        </p:nvSpPr>
        <p:spPr>
          <a:xfrm>
            <a:off x="3589914" y="1340768"/>
            <a:ext cx="3429024" cy="42862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300" dirty="0">
                <a:latin typeface="+mj-lt"/>
              </a:rPr>
              <a:t>CRITERIA DESCRIPTORS</a:t>
            </a:r>
          </a:p>
        </p:txBody>
      </p:sp>
      <p:sp>
        <p:nvSpPr>
          <p:cNvPr id="13" name="Rectangle 12"/>
          <p:cNvSpPr/>
          <p:nvPr/>
        </p:nvSpPr>
        <p:spPr>
          <a:xfrm>
            <a:off x="611560" y="1340768"/>
            <a:ext cx="1000132" cy="42862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100" dirty="0">
                <a:latin typeface="+mj-lt"/>
              </a:rPr>
              <a:t>INDICATORS</a:t>
            </a:r>
          </a:p>
        </p:txBody>
      </p:sp>
      <p:sp>
        <p:nvSpPr>
          <p:cNvPr id="14" name="Rectangle 13"/>
          <p:cNvSpPr/>
          <p:nvPr/>
        </p:nvSpPr>
        <p:spPr>
          <a:xfrm>
            <a:off x="682998" y="5805264"/>
            <a:ext cx="857256" cy="428628"/>
          </a:xfrm>
          <a:prstGeom prst="rect">
            <a:avLst/>
          </a:prstGeom>
          <a:solidFill>
            <a:schemeClr val="accent2">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1200" dirty="0">
              <a:solidFill>
                <a:schemeClr val="tx2"/>
              </a:solidFill>
            </a:endParaRPr>
          </a:p>
          <a:p>
            <a:pPr algn="ctr"/>
            <a:r>
              <a:rPr lang="ro-RO" sz="1100" dirty="0">
                <a:solidFill>
                  <a:schemeClr val="tx2"/>
                </a:solidFill>
                <a:latin typeface="+mj-lt"/>
              </a:rPr>
              <a:t>10</a:t>
            </a:r>
            <a:r>
              <a:rPr lang="en-US" sz="1100" dirty="0">
                <a:solidFill>
                  <a:schemeClr val="tx2"/>
                </a:solidFill>
                <a:latin typeface="+mj-lt"/>
              </a:rPr>
              <a:t> </a:t>
            </a:r>
            <a:r>
              <a:rPr lang="ro-RO" sz="1100" dirty="0">
                <a:solidFill>
                  <a:schemeClr val="tx2"/>
                </a:solidFill>
                <a:latin typeface="+mj-lt"/>
              </a:rPr>
              <a:t>p</a:t>
            </a:r>
          </a:p>
          <a:p>
            <a:pPr algn="ctr"/>
            <a:r>
              <a:rPr lang="ro-RO" sz="1100" dirty="0">
                <a:solidFill>
                  <a:schemeClr val="tx2"/>
                </a:solidFill>
                <a:latin typeface="+mj-lt"/>
              </a:rPr>
              <a:t>granted</a:t>
            </a:r>
          </a:p>
          <a:p>
            <a:pPr algn="ctr"/>
            <a:endParaRPr lang="ro-RO" sz="1200" dirty="0">
              <a:solidFill>
                <a:schemeClr val="tx2"/>
              </a:solidFill>
            </a:endParaRPr>
          </a:p>
        </p:txBody>
      </p:sp>
      <p:pic>
        <p:nvPicPr>
          <p:cNvPr id="2" name="Picture 1" descr="A picture containing text, vector graphics&#10;&#10;Description automatically generated">
            <a:extLst>
              <a:ext uri="{FF2B5EF4-FFF2-40B4-BE49-F238E27FC236}">
                <a16:creationId xmlns:a16="http://schemas.microsoft.com/office/drawing/2014/main" id="{6CCAD146-5516-8C19-2CFD-0F4DCFF995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9160" y="391910"/>
            <a:ext cx="827181" cy="754748"/>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991076733"/>
              </p:ext>
            </p:extLst>
          </p:nvPr>
        </p:nvGraphicFramePr>
        <p:xfrm>
          <a:off x="467544" y="1556792"/>
          <a:ext cx="8208913" cy="4778516"/>
        </p:xfrm>
        <a:graphic>
          <a:graphicData uri="http://schemas.openxmlformats.org/drawingml/2006/table">
            <a:tbl>
              <a:tblPr/>
              <a:tblGrid>
                <a:gridCol w="1053650">
                  <a:extLst>
                    <a:ext uri="{9D8B030D-6E8A-4147-A177-3AD203B41FA5}">
                      <a16:colId xmlns:a16="http://schemas.microsoft.com/office/drawing/2014/main" val="20000"/>
                    </a:ext>
                  </a:extLst>
                </a:gridCol>
                <a:gridCol w="1506137">
                  <a:extLst>
                    <a:ext uri="{9D8B030D-6E8A-4147-A177-3AD203B41FA5}">
                      <a16:colId xmlns:a16="http://schemas.microsoft.com/office/drawing/2014/main" val="20001"/>
                    </a:ext>
                  </a:extLst>
                </a:gridCol>
                <a:gridCol w="1544669">
                  <a:extLst>
                    <a:ext uri="{9D8B030D-6E8A-4147-A177-3AD203B41FA5}">
                      <a16:colId xmlns:a16="http://schemas.microsoft.com/office/drawing/2014/main" val="20002"/>
                    </a:ext>
                  </a:extLst>
                </a:gridCol>
                <a:gridCol w="1404245">
                  <a:extLst>
                    <a:ext uri="{9D8B030D-6E8A-4147-A177-3AD203B41FA5}">
                      <a16:colId xmlns:a16="http://schemas.microsoft.com/office/drawing/2014/main" val="20003"/>
                    </a:ext>
                  </a:extLst>
                </a:gridCol>
                <a:gridCol w="1404245">
                  <a:extLst>
                    <a:ext uri="{9D8B030D-6E8A-4147-A177-3AD203B41FA5}">
                      <a16:colId xmlns:a16="http://schemas.microsoft.com/office/drawing/2014/main" val="20004"/>
                    </a:ext>
                  </a:extLst>
                </a:gridCol>
                <a:gridCol w="1295967">
                  <a:extLst>
                    <a:ext uri="{9D8B030D-6E8A-4147-A177-3AD203B41FA5}">
                      <a16:colId xmlns:a16="http://schemas.microsoft.com/office/drawing/2014/main" val="20005"/>
                    </a:ext>
                  </a:extLst>
                </a:gridCol>
              </a:tblGrid>
              <a:tr h="539472">
                <a:tc>
                  <a:txBody>
                    <a:bodyPr/>
                    <a:lstStyle/>
                    <a:p>
                      <a:pPr algn="ctr">
                        <a:spcAft>
                          <a:spcPts val="0"/>
                        </a:spcAft>
                      </a:pPr>
                      <a:endParaRPr lang="ro-RO" sz="1000" b="1" dirty="0">
                        <a:solidFill>
                          <a:schemeClr val="bg1"/>
                        </a:solidFill>
                        <a:latin typeface="+mj-lt"/>
                        <a:ea typeface="Arial"/>
                      </a:endParaRPr>
                    </a:p>
                    <a:p>
                      <a:pPr algn="ctr">
                        <a:spcAft>
                          <a:spcPts val="0"/>
                        </a:spcAft>
                      </a:pPr>
                      <a:r>
                        <a:rPr lang="en-US" sz="1200" b="1" dirty="0">
                          <a:solidFill>
                            <a:schemeClr val="bg1"/>
                          </a:solidFill>
                          <a:latin typeface="+mj-lt"/>
                          <a:ea typeface="Arial"/>
                        </a:rPr>
                        <a:t>    </a:t>
                      </a:r>
                      <a:r>
                        <a:rPr lang="ro-RO" sz="1200" b="1" dirty="0">
                          <a:solidFill>
                            <a:schemeClr val="bg1"/>
                          </a:solidFill>
                          <a:latin typeface="+mj-lt"/>
                          <a:ea typeface="Arial"/>
                        </a:rPr>
                        <a:t>Level</a:t>
                      </a:r>
                    </a:p>
                  </a:txBody>
                  <a:tcPr marL="48032" marR="48032" marT="0" marB="0">
                    <a:lnL w="12700" cap="flat" cmpd="sng" algn="ctr">
                      <a:solidFill>
                        <a:srgbClr val="9BBB59"/>
                      </a:solidFill>
                      <a:prstDash val="solid"/>
                      <a:round/>
                      <a:headEnd type="none" w="med" len="med"/>
                      <a:tailEnd type="none" w="med" len="med"/>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solidFill>
                      <a:schemeClr val="accent1">
                        <a:lumMod val="75000"/>
                      </a:schemeClr>
                    </a:solidFill>
                  </a:tcPr>
                </a:tc>
                <a:tc>
                  <a:txBody>
                    <a:bodyPr/>
                    <a:lstStyle/>
                    <a:p>
                      <a:pPr marL="274320" algn="ctr">
                        <a:lnSpc>
                          <a:spcPts val="1160"/>
                        </a:lnSpc>
                        <a:spcAft>
                          <a:spcPts val="0"/>
                        </a:spcAft>
                      </a:pPr>
                      <a:endParaRPr lang="ro-RO" sz="1200" b="1" dirty="0">
                        <a:solidFill>
                          <a:schemeClr val="bg1"/>
                        </a:solidFill>
                        <a:latin typeface="+mj-lt"/>
                        <a:cs typeface="Arial" pitchFamily="34" charset="0"/>
                      </a:endParaRPr>
                    </a:p>
                    <a:p>
                      <a:pPr marL="274320" algn="ctr">
                        <a:lnSpc>
                          <a:spcPts val="1160"/>
                        </a:lnSpc>
                        <a:spcAft>
                          <a:spcPts val="0"/>
                        </a:spcAft>
                      </a:pPr>
                      <a:r>
                        <a:rPr lang="ro-RO" sz="1200" b="1" dirty="0">
                          <a:solidFill>
                            <a:schemeClr val="bg1"/>
                          </a:solidFill>
                          <a:latin typeface="+mj-lt"/>
                          <a:cs typeface="Arial" pitchFamily="34" charset="0"/>
                        </a:rPr>
                        <a:t>Excellent</a:t>
                      </a:r>
                      <a:r>
                        <a:rPr lang="en-US" sz="1200" b="1" dirty="0">
                          <a:solidFill>
                            <a:schemeClr val="bg1"/>
                          </a:solidFill>
                          <a:latin typeface="+mj-lt"/>
                          <a:cs typeface="Arial" pitchFamily="34" charset="0"/>
                        </a:rPr>
                        <a:t> 10</a:t>
                      </a:r>
                      <a:endParaRPr lang="ro-RO" sz="1200" b="1" dirty="0">
                        <a:solidFill>
                          <a:schemeClr val="bg1"/>
                        </a:solidFill>
                        <a:latin typeface="+mj-lt"/>
                        <a:ea typeface="Arial"/>
                        <a:cs typeface="Arial" pitchFamily="34" charset="0"/>
                      </a:endParaRPr>
                    </a:p>
                  </a:txBody>
                  <a:tcPr marL="53133" marR="53133"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solidFill>
                      <a:schemeClr val="accent1">
                        <a:lumMod val="75000"/>
                      </a:schemeClr>
                    </a:solidFill>
                  </a:tcPr>
                </a:tc>
                <a:tc>
                  <a:txBody>
                    <a:bodyPr/>
                    <a:lstStyle/>
                    <a:p>
                      <a:pPr marL="144780" algn="ctr">
                        <a:lnSpc>
                          <a:spcPts val="1160"/>
                        </a:lnSpc>
                        <a:spcAft>
                          <a:spcPts val="0"/>
                        </a:spcAft>
                      </a:pPr>
                      <a:endParaRPr lang="ro-RO" sz="1200" b="1" dirty="0">
                        <a:solidFill>
                          <a:schemeClr val="bg1"/>
                        </a:solidFill>
                        <a:latin typeface="+mj-lt"/>
                        <a:cs typeface="Arial" pitchFamily="34" charset="0"/>
                      </a:endParaRPr>
                    </a:p>
                    <a:p>
                      <a:pPr marL="144780" algn="ctr">
                        <a:lnSpc>
                          <a:spcPts val="1160"/>
                        </a:lnSpc>
                        <a:spcAft>
                          <a:spcPts val="0"/>
                        </a:spcAft>
                      </a:pPr>
                      <a:r>
                        <a:rPr lang="ro-RO" sz="1200" b="1" dirty="0">
                          <a:solidFill>
                            <a:schemeClr val="bg1"/>
                          </a:solidFill>
                          <a:latin typeface="+mj-lt"/>
                          <a:cs typeface="Arial" pitchFamily="34" charset="0"/>
                        </a:rPr>
                        <a:t>Good</a:t>
                      </a:r>
                      <a:r>
                        <a:rPr lang="en-US" sz="1200" b="1" dirty="0">
                          <a:solidFill>
                            <a:schemeClr val="bg1"/>
                          </a:solidFill>
                          <a:latin typeface="+mj-lt"/>
                          <a:cs typeface="Arial" pitchFamily="34" charset="0"/>
                        </a:rPr>
                        <a:t> 9</a:t>
                      </a:r>
                      <a:endParaRPr lang="ro-RO" sz="1200" b="1" dirty="0">
                        <a:solidFill>
                          <a:schemeClr val="bg1"/>
                        </a:solidFill>
                        <a:latin typeface="+mj-lt"/>
                        <a:ea typeface="Arial"/>
                        <a:cs typeface="Arial" pitchFamily="34" charset="0"/>
                      </a:endParaRPr>
                    </a:p>
                  </a:txBody>
                  <a:tcPr marL="53133" marR="53133"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solidFill>
                      <a:schemeClr val="accent1">
                        <a:lumMod val="75000"/>
                      </a:schemeClr>
                    </a:solidFill>
                  </a:tcPr>
                </a:tc>
                <a:tc>
                  <a:txBody>
                    <a:bodyPr/>
                    <a:lstStyle/>
                    <a:p>
                      <a:pPr marL="144780" algn="ctr">
                        <a:lnSpc>
                          <a:spcPts val="1160"/>
                        </a:lnSpc>
                        <a:spcAft>
                          <a:spcPts val="0"/>
                        </a:spcAft>
                      </a:pPr>
                      <a:endParaRPr lang="ro-RO" sz="1200" b="1" dirty="0">
                        <a:solidFill>
                          <a:schemeClr val="bg1"/>
                        </a:solidFill>
                        <a:latin typeface="+mj-lt"/>
                        <a:ea typeface="Arial"/>
                        <a:cs typeface="Arial" pitchFamily="34" charset="0"/>
                      </a:endParaRPr>
                    </a:p>
                    <a:p>
                      <a:pPr marL="144780" algn="ctr">
                        <a:lnSpc>
                          <a:spcPts val="1160"/>
                        </a:lnSpc>
                        <a:spcAft>
                          <a:spcPts val="0"/>
                        </a:spcAft>
                      </a:pPr>
                      <a:r>
                        <a:rPr lang="ro-RO" sz="1200" b="1" dirty="0">
                          <a:solidFill>
                            <a:schemeClr val="bg1"/>
                          </a:solidFill>
                          <a:latin typeface="+mj-lt"/>
                          <a:ea typeface="Arial"/>
                          <a:cs typeface="Arial" pitchFamily="34" charset="0"/>
                        </a:rPr>
                        <a:t>Medium</a:t>
                      </a:r>
                      <a:r>
                        <a:rPr lang="en-US" sz="1200" b="1" dirty="0">
                          <a:solidFill>
                            <a:schemeClr val="bg1"/>
                          </a:solidFill>
                          <a:latin typeface="+mj-lt"/>
                          <a:ea typeface="Arial"/>
                          <a:cs typeface="Arial" pitchFamily="34" charset="0"/>
                        </a:rPr>
                        <a:t> 7</a:t>
                      </a:r>
                      <a:endParaRPr lang="ro-RO" sz="1200" b="1" dirty="0">
                        <a:solidFill>
                          <a:schemeClr val="bg1"/>
                        </a:solidFill>
                        <a:latin typeface="+mj-lt"/>
                        <a:ea typeface="Arial"/>
                        <a:cs typeface="Arial" pitchFamily="34" charset="0"/>
                      </a:endParaRPr>
                    </a:p>
                  </a:txBody>
                  <a:tcPr marL="53133" marR="53133"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solidFill>
                      <a:schemeClr val="accent1">
                        <a:lumMod val="75000"/>
                      </a:schemeClr>
                    </a:solidFill>
                  </a:tcPr>
                </a:tc>
                <a:tc>
                  <a:txBody>
                    <a:bodyPr/>
                    <a:lstStyle/>
                    <a:p>
                      <a:pPr marL="161925" algn="ctr">
                        <a:lnSpc>
                          <a:spcPts val="1160"/>
                        </a:lnSpc>
                        <a:spcAft>
                          <a:spcPts val="0"/>
                        </a:spcAft>
                      </a:pPr>
                      <a:endParaRPr lang="ro-RO" sz="1200" b="1" dirty="0">
                        <a:solidFill>
                          <a:schemeClr val="bg1"/>
                        </a:solidFill>
                        <a:latin typeface="+mj-lt"/>
                        <a:cs typeface="Arial" pitchFamily="34" charset="0"/>
                      </a:endParaRPr>
                    </a:p>
                    <a:p>
                      <a:pPr marL="161925" algn="ctr">
                        <a:lnSpc>
                          <a:spcPts val="1160"/>
                        </a:lnSpc>
                        <a:spcAft>
                          <a:spcPts val="0"/>
                        </a:spcAft>
                      </a:pPr>
                      <a:r>
                        <a:rPr lang="ro-RO" sz="1200" b="1" dirty="0">
                          <a:solidFill>
                            <a:schemeClr val="bg1"/>
                          </a:solidFill>
                          <a:latin typeface="+mj-lt"/>
                          <a:cs typeface="Arial" pitchFamily="34" charset="0"/>
                        </a:rPr>
                        <a:t>Basic</a:t>
                      </a:r>
                      <a:r>
                        <a:rPr lang="en-US" sz="1200" b="1" spc="-25" dirty="0">
                          <a:solidFill>
                            <a:schemeClr val="bg1"/>
                          </a:solidFill>
                          <a:latin typeface="+mj-lt"/>
                          <a:cs typeface="Arial" pitchFamily="34" charset="0"/>
                        </a:rPr>
                        <a:t> 5</a:t>
                      </a:r>
                      <a:endParaRPr lang="ro-RO" sz="1200" b="1" dirty="0">
                        <a:solidFill>
                          <a:schemeClr val="bg1"/>
                        </a:solidFill>
                        <a:latin typeface="+mj-lt"/>
                        <a:ea typeface="Arial"/>
                        <a:cs typeface="Arial" pitchFamily="34" charset="0"/>
                      </a:endParaRPr>
                    </a:p>
                  </a:txBody>
                  <a:tcPr marL="53133" marR="53133"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solidFill>
                      <a:schemeClr val="accent1">
                        <a:lumMod val="75000"/>
                      </a:schemeClr>
                    </a:solidFill>
                  </a:tcPr>
                </a:tc>
                <a:tc>
                  <a:txBody>
                    <a:bodyPr/>
                    <a:lstStyle/>
                    <a:p>
                      <a:pPr marL="26670" marR="12065" algn="ctr">
                        <a:lnSpc>
                          <a:spcPts val="1160"/>
                        </a:lnSpc>
                        <a:spcAft>
                          <a:spcPts val="0"/>
                        </a:spcAft>
                      </a:pPr>
                      <a:endParaRPr lang="ro-RO" sz="1200" b="1" spc="-20" baseline="0" dirty="0">
                        <a:solidFill>
                          <a:schemeClr val="bg1"/>
                        </a:solidFill>
                        <a:latin typeface="+mj-lt"/>
                        <a:cs typeface="Arial" pitchFamily="34" charset="0"/>
                      </a:endParaRPr>
                    </a:p>
                    <a:p>
                      <a:pPr marL="26670" marR="12065" algn="ctr">
                        <a:lnSpc>
                          <a:spcPts val="1160"/>
                        </a:lnSpc>
                        <a:spcAft>
                          <a:spcPts val="0"/>
                        </a:spcAft>
                      </a:pPr>
                      <a:r>
                        <a:rPr lang="ro-RO" sz="1200" b="1" spc="-20" baseline="0" dirty="0">
                          <a:solidFill>
                            <a:schemeClr val="bg1"/>
                          </a:solidFill>
                          <a:latin typeface="+mj-lt"/>
                          <a:cs typeface="Arial" pitchFamily="34" charset="0"/>
                        </a:rPr>
                        <a:t>Below basic </a:t>
                      </a:r>
                      <a:r>
                        <a:rPr lang="en-US" sz="1200" b="1" spc="-20" baseline="0" dirty="0">
                          <a:solidFill>
                            <a:schemeClr val="bg1"/>
                          </a:solidFill>
                          <a:latin typeface="+mj-lt"/>
                          <a:cs typeface="Arial" pitchFamily="34" charset="0"/>
                        </a:rPr>
                        <a:t>3</a:t>
                      </a:r>
                      <a:endParaRPr lang="ro-RO" sz="1200" b="1" dirty="0">
                        <a:solidFill>
                          <a:schemeClr val="bg1"/>
                        </a:solidFill>
                        <a:latin typeface="+mj-lt"/>
                        <a:ea typeface="Arial"/>
                        <a:cs typeface="Arial" pitchFamily="34" charset="0"/>
                      </a:endParaRPr>
                    </a:p>
                  </a:txBody>
                  <a:tcPr marL="53133" marR="53133"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solidFill>
                      <a:schemeClr val="accent1">
                        <a:lumMod val="75000"/>
                      </a:schemeClr>
                    </a:solidFill>
                  </a:tcPr>
                </a:tc>
                <a:extLst>
                  <a:ext uri="{0D108BD9-81ED-4DB2-BD59-A6C34878D82A}">
                    <a16:rowId xmlns:a16="http://schemas.microsoft.com/office/drawing/2014/main" val="10000"/>
                  </a:ext>
                </a:extLst>
              </a:tr>
              <a:tr h="857488">
                <a:tc>
                  <a:txBody>
                    <a:bodyPr/>
                    <a:lstStyle/>
                    <a:p>
                      <a:pPr marL="87630" marR="56515" algn="ctr">
                        <a:spcBef>
                          <a:spcPts val="535"/>
                        </a:spcBef>
                        <a:spcAft>
                          <a:spcPts val="0"/>
                        </a:spcAft>
                      </a:pPr>
                      <a:r>
                        <a:rPr lang="ro-RO" sz="1000" b="1" spc="-10" dirty="0">
                          <a:solidFill>
                            <a:srgbClr val="002060"/>
                          </a:solidFill>
                          <a:latin typeface="+mj-lt"/>
                          <a:ea typeface="Arial"/>
                        </a:rPr>
                        <a:t>Presentation</a:t>
                      </a:r>
                      <a:r>
                        <a:rPr lang="ro-RO" sz="1000" b="1" spc="-10" baseline="0" dirty="0">
                          <a:solidFill>
                            <a:srgbClr val="002060"/>
                          </a:solidFill>
                          <a:latin typeface="+mj-lt"/>
                          <a:ea typeface="Arial"/>
                        </a:rPr>
                        <a:t> </a:t>
                      </a:r>
                      <a:r>
                        <a:rPr lang="en-US" sz="1000" b="1" spc="-10" dirty="0">
                          <a:solidFill>
                            <a:srgbClr val="002060"/>
                          </a:solidFill>
                          <a:latin typeface="+mj-lt"/>
                          <a:ea typeface="Arial"/>
                        </a:rPr>
                        <a:t>skills</a:t>
                      </a:r>
                      <a:endParaRPr lang="ro-RO" sz="1000" b="1" spc="-10" dirty="0">
                        <a:solidFill>
                          <a:srgbClr val="002060"/>
                        </a:solidFill>
                        <a:latin typeface="+mj-lt"/>
                        <a:ea typeface="Arial"/>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265" algn="ctr">
                        <a:spcBef>
                          <a:spcPts val="535"/>
                        </a:spcBef>
                        <a:spcAft>
                          <a:spcPts val="0"/>
                        </a:spcAft>
                      </a:pPr>
                      <a:r>
                        <a:rPr lang="en-US" sz="1050" dirty="0">
                          <a:solidFill>
                            <a:srgbClr val="002060"/>
                          </a:solidFill>
                          <a:latin typeface="+mj-lt"/>
                          <a:ea typeface="Arial"/>
                          <a:cs typeface="Arial" pitchFamily="34" charset="0"/>
                        </a:rPr>
                        <a:t>Uses a clear voice</a:t>
                      </a:r>
                      <a:r>
                        <a:rPr lang="ro-RO" sz="1050" dirty="0">
                          <a:solidFill>
                            <a:srgbClr val="002060"/>
                          </a:solidFill>
                          <a:latin typeface="+mj-lt"/>
                          <a:ea typeface="Arial"/>
                          <a:cs typeface="Arial" pitchFamily="34" charset="0"/>
                        </a:rPr>
                        <a:t>,</a:t>
                      </a:r>
                      <a:r>
                        <a:rPr lang="ro-RO" sz="1050" baseline="0" dirty="0">
                          <a:solidFill>
                            <a:srgbClr val="002060"/>
                          </a:solidFill>
                          <a:latin typeface="+mj-lt"/>
                          <a:ea typeface="Arial"/>
                          <a:cs typeface="Arial" pitchFamily="34" charset="0"/>
                        </a:rPr>
                        <a:t> captures, maint</a:t>
                      </a:r>
                      <a:r>
                        <a:rPr lang="en-US" sz="1050" baseline="0" dirty="0">
                          <a:solidFill>
                            <a:srgbClr val="002060"/>
                          </a:solidFill>
                          <a:latin typeface="+mj-lt"/>
                          <a:ea typeface="Arial"/>
                          <a:cs typeface="Arial" pitchFamily="34" charset="0"/>
                        </a:rPr>
                        <a:t>ai</a:t>
                      </a:r>
                      <a:r>
                        <a:rPr lang="ro-RO" sz="1050" baseline="0" dirty="0">
                          <a:solidFill>
                            <a:srgbClr val="002060"/>
                          </a:solidFill>
                          <a:latin typeface="+mj-lt"/>
                          <a:ea typeface="Arial"/>
                          <a:cs typeface="Arial" pitchFamily="34" charset="0"/>
                        </a:rPr>
                        <a:t>ns the attention of the audience and interracts with them</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265" marR="75565" indent="0" algn="ctr" defTabSz="914400" rtl="0" eaLnBrk="1" fontAlgn="auto" latinLnBrk="0" hangingPunct="1">
                        <a:lnSpc>
                          <a:spcPct val="103000"/>
                        </a:lnSpc>
                        <a:spcBef>
                          <a:spcPts val="535"/>
                        </a:spcBef>
                        <a:spcAft>
                          <a:spcPts val="0"/>
                        </a:spcAft>
                        <a:buClrTx/>
                        <a:buSzTx/>
                        <a:buFontTx/>
                        <a:buNone/>
                        <a:tabLst/>
                        <a:defRPr/>
                      </a:pPr>
                      <a:r>
                        <a:rPr lang="ro-RO" sz="1050" dirty="0">
                          <a:solidFill>
                            <a:srgbClr val="002060"/>
                          </a:solidFill>
                          <a:latin typeface="+mj-lt"/>
                          <a:ea typeface="Arial"/>
                          <a:cs typeface="Arial" pitchFamily="34" charset="0"/>
                        </a:rPr>
                        <a:t>Generally</a:t>
                      </a:r>
                      <a:r>
                        <a:rPr lang="en-US" sz="1050" dirty="0">
                          <a:solidFill>
                            <a:srgbClr val="002060"/>
                          </a:solidFill>
                          <a:latin typeface="+mj-lt"/>
                          <a:ea typeface="Arial"/>
                          <a:cs typeface="Arial" pitchFamily="34" charset="0"/>
                        </a:rPr>
                        <a:t> clear voice</a:t>
                      </a:r>
                      <a:r>
                        <a:rPr lang="ro-RO" sz="1050" dirty="0">
                          <a:solidFill>
                            <a:srgbClr val="002060"/>
                          </a:solidFill>
                          <a:latin typeface="+mj-lt"/>
                          <a:ea typeface="Arial"/>
                          <a:cs typeface="Arial" pitchFamily="34" charset="0"/>
                        </a:rPr>
                        <a:t>,</a:t>
                      </a:r>
                      <a:r>
                        <a:rPr lang="ro-RO" sz="1050" baseline="0" dirty="0">
                          <a:solidFill>
                            <a:srgbClr val="002060"/>
                          </a:solidFill>
                          <a:latin typeface="+mj-lt"/>
                          <a:ea typeface="Arial"/>
                          <a:cs typeface="Arial" pitchFamily="34" charset="0"/>
                        </a:rPr>
                        <a:t> captures and maint</a:t>
                      </a:r>
                      <a:r>
                        <a:rPr lang="en-US" sz="1050" baseline="0" dirty="0">
                          <a:solidFill>
                            <a:srgbClr val="002060"/>
                          </a:solidFill>
                          <a:latin typeface="+mj-lt"/>
                          <a:ea typeface="Arial"/>
                          <a:cs typeface="Arial" pitchFamily="34" charset="0"/>
                        </a:rPr>
                        <a:t>ai</a:t>
                      </a:r>
                      <a:r>
                        <a:rPr lang="ro-RO" sz="1050" baseline="0" dirty="0">
                          <a:solidFill>
                            <a:srgbClr val="002060"/>
                          </a:solidFill>
                          <a:latin typeface="+mj-lt"/>
                          <a:ea typeface="Arial"/>
                          <a:cs typeface="Arial" pitchFamily="34" charset="0"/>
                        </a:rPr>
                        <a:t>ns the atention of the audience </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265" marR="60960" indent="0" algn="ctr" defTabSz="914400" rtl="0" eaLnBrk="1" fontAlgn="auto" latinLnBrk="0" hangingPunct="1">
                        <a:lnSpc>
                          <a:spcPct val="100000"/>
                        </a:lnSpc>
                        <a:spcBef>
                          <a:spcPts val="535"/>
                        </a:spcBef>
                        <a:spcAft>
                          <a:spcPts val="0"/>
                        </a:spcAft>
                        <a:buClrTx/>
                        <a:buSzTx/>
                        <a:buFontTx/>
                        <a:buNone/>
                        <a:tabLst/>
                        <a:defRPr/>
                      </a:pPr>
                      <a:r>
                        <a:rPr lang="ro-RO" sz="1050" baseline="0" dirty="0">
                          <a:solidFill>
                            <a:srgbClr val="002060"/>
                          </a:solidFill>
                          <a:latin typeface="+mj-lt"/>
                          <a:ea typeface="Arial"/>
                          <a:cs typeface="Arial" pitchFamily="34" charset="0"/>
                        </a:rPr>
                        <a:t>Attempts to capture and maint</a:t>
                      </a:r>
                      <a:r>
                        <a:rPr lang="en-US" sz="1050" baseline="0" dirty="0">
                          <a:solidFill>
                            <a:srgbClr val="002060"/>
                          </a:solidFill>
                          <a:latin typeface="+mj-lt"/>
                          <a:ea typeface="Arial"/>
                          <a:cs typeface="Arial" pitchFamily="34" charset="0"/>
                        </a:rPr>
                        <a:t>ai</a:t>
                      </a:r>
                      <a:r>
                        <a:rPr lang="ro-RO" sz="1050" baseline="0" dirty="0">
                          <a:solidFill>
                            <a:srgbClr val="002060"/>
                          </a:solidFill>
                          <a:latin typeface="+mj-lt"/>
                          <a:ea typeface="Arial"/>
                          <a:cs typeface="Arial" pitchFamily="34" charset="0"/>
                        </a:rPr>
                        <a:t>n the attention of the audience, the pace is too slow or too fast</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900" marR="80645" algn="ctr">
                        <a:lnSpc>
                          <a:spcPct val="103000"/>
                        </a:lnSpc>
                        <a:spcBef>
                          <a:spcPts val="535"/>
                        </a:spcBef>
                        <a:spcAft>
                          <a:spcPts val="0"/>
                        </a:spcAft>
                      </a:pPr>
                      <a:r>
                        <a:rPr lang="ro-RO" sz="1050" dirty="0">
                          <a:solidFill>
                            <a:srgbClr val="002060"/>
                          </a:solidFill>
                          <a:latin typeface="+mj-lt"/>
                          <a:ea typeface="Arial"/>
                          <a:cs typeface="Arial" pitchFamily="34" charset="0"/>
                        </a:rPr>
                        <a:t>S</a:t>
                      </a:r>
                      <a:r>
                        <a:rPr lang="en-US" sz="1050" dirty="0">
                          <a:solidFill>
                            <a:srgbClr val="002060"/>
                          </a:solidFill>
                          <a:latin typeface="+mj-lt"/>
                          <a:ea typeface="Arial"/>
                          <a:cs typeface="Arial" pitchFamily="34" charset="0"/>
                        </a:rPr>
                        <a:t>peaks too quietly for the majority of students</a:t>
                      </a:r>
                      <a:r>
                        <a:rPr lang="ro-RO" sz="1050" dirty="0">
                          <a:solidFill>
                            <a:srgbClr val="002060"/>
                          </a:solidFill>
                          <a:latin typeface="+mj-lt"/>
                          <a:ea typeface="Arial"/>
                          <a:cs typeface="Arial" pitchFamily="34" charset="0"/>
                        </a:rPr>
                        <a:t>,</a:t>
                      </a:r>
                      <a:r>
                        <a:rPr lang="ro-RO" sz="1050" baseline="0" dirty="0">
                          <a:solidFill>
                            <a:srgbClr val="002060"/>
                          </a:solidFill>
                          <a:latin typeface="+mj-lt"/>
                          <a:ea typeface="Arial"/>
                          <a:cs typeface="Arial" pitchFamily="34" charset="0"/>
                        </a:rPr>
                        <a:t> attempts to get the attention of the audience</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algn="ctr">
                        <a:spcAft>
                          <a:spcPts val="0"/>
                        </a:spcAft>
                      </a:pPr>
                      <a:r>
                        <a:rPr lang="ro-RO" sz="1050" dirty="0">
                          <a:solidFill>
                            <a:srgbClr val="002060"/>
                          </a:solidFill>
                          <a:latin typeface="+mj-lt"/>
                          <a:ea typeface="Arial"/>
                          <a:cs typeface="Arial" pitchFamily="34" charset="0"/>
                        </a:rPr>
                        <a:t>Is unable to speak in front an audience without help</a:t>
                      </a:r>
                      <a:endParaRPr lang="en-US"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extLst>
                  <a:ext uri="{0D108BD9-81ED-4DB2-BD59-A6C34878D82A}">
                    <a16:rowId xmlns:a16="http://schemas.microsoft.com/office/drawing/2014/main" val="10001"/>
                  </a:ext>
                </a:extLst>
              </a:tr>
              <a:tr h="707988">
                <a:tc>
                  <a:txBody>
                    <a:bodyPr/>
                    <a:lstStyle/>
                    <a:p>
                      <a:pPr marL="87630" algn="ctr">
                        <a:spcBef>
                          <a:spcPts val="685"/>
                        </a:spcBef>
                        <a:spcAft>
                          <a:spcPts val="0"/>
                        </a:spcAft>
                      </a:pPr>
                      <a:r>
                        <a:rPr lang="en-US" sz="1000" b="1" spc="-10" dirty="0">
                          <a:solidFill>
                            <a:srgbClr val="002060"/>
                          </a:solidFill>
                          <a:latin typeface="+mj-lt"/>
                          <a:ea typeface="Arial"/>
                        </a:rPr>
                        <a:t>Language</a:t>
                      </a:r>
                      <a:endParaRPr lang="ro-RO" sz="1000" b="1" spc="-10" dirty="0">
                        <a:solidFill>
                          <a:srgbClr val="002060"/>
                        </a:solidFill>
                        <a:latin typeface="+mj-lt"/>
                        <a:ea typeface="Arial"/>
                      </a:endParaRPr>
                    </a:p>
                    <a:p>
                      <a:pPr marL="87630" algn="ctr">
                        <a:spcBef>
                          <a:spcPts val="685"/>
                        </a:spcBef>
                        <a:spcAft>
                          <a:spcPts val="0"/>
                        </a:spcAft>
                      </a:pPr>
                      <a:r>
                        <a:rPr lang="ro-RO" sz="1000" b="1" spc="-10" dirty="0">
                          <a:solidFill>
                            <a:srgbClr val="002060"/>
                          </a:solidFill>
                          <a:latin typeface="+mj-lt"/>
                          <a:ea typeface="Arial"/>
                        </a:rPr>
                        <a:t>(grammar</a:t>
                      </a:r>
                      <a:r>
                        <a:rPr lang="ro-RO" sz="1000" b="1" spc="-10" baseline="0" dirty="0">
                          <a:solidFill>
                            <a:srgbClr val="002060"/>
                          </a:solidFill>
                          <a:latin typeface="+mj-lt"/>
                          <a:ea typeface="Arial"/>
                        </a:rPr>
                        <a:t> and vocabulary)</a:t>
                      </a: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tcPr>
                </a:tc>
                <a:tc>
                  <a:txBody>
                    <a:bodyPr/>
                    <a:lstStyle/>
                    <a:p>
                      <a:pPr marL="88265" algn="ctr">
                        <a:lnSpc>
                          <a:spcPct val="105000"/>
                        </a:lnSpc>
                        <a:spcBef>
                          <a:spcPts val="685"/>
                        </a:spcBef>
                        <a:spcAft>
                          <a:spcPts val="0"/>
                        </a:spcAft>
                      </a:pPr>
                      <a:r>
                        <a:rPr lang="en-US" sz="1050" dirty="0">
                          <a:solidFill>
                            <a:srgbClr val="002060"/>
                          </a:solidFill>
                          <a:latin typeface="+mj-lt"/>
                          <a:ea typeface="Arial"/>
                          <a:cs typeface="Arial" pitchFamily="34" charset="0"/>
                        </a:rPr>
                        <a:t>Language is precise and appropriate for the context, very good use of filler </a:t>
                      </a:r>
                      <a:r>
                        <a:rPr lang="en-US" sz="1050" spc="-10" dirty="0">
                          <a:solidFill>
                            <a:srgbClr val="002060"/>
                          </a:solidFill>
                          <a:latin typeface="+mj-lt"/>
                          <a:ea typeface="Arial"/>
                          <a:cs typeface="Arial" pitchFamily="34" charset="0"/>
                        </a:rPr>
                        <a:t>words.</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265" marR="115570" indent="0" algn="ctr" defTabSz="914400" rtl="0" eaLnBrk="1" fontAlgn="auto" latinLnBrk="0" hangingPunct="1">
                        <a:lnSpc>
                          <a:spcPct val="103000"/>
                        </a:lnSpc>
                        <a:spcBef>
                          <a:spcPts val="685"/>
                        </a:spcBef>
                        <a:spcAft>
                          <a:spcPts val="0"/>
                        </a:spcAft>
                        <a:buClrTx/>
                        <a:buSzTx/>
                        <a:buFontTx/>
                        <a:buNone/>
                        <a:tabLst/>
                        <a:defRPr/>
                      </a:pPr>
                      <a:r>
                        <a:rPr lang="ro-RO" sz="1050" baseline="0" dirty="0">
                          <a:solidFill>
                            <a:srgbClr val="002060"/>
                          </a:solidFill>
                          <a:latin typeface="+mj-lt"/>
                          <a:ea typeface="Arial"/>
                          <a:cs typeface="Arial" pitchFamily="34" charset="0"/>
                        </a:rPr>
                        <a:t>Uses common vocabulary, expressions linking words  and simple grammar structures correctely</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tcPr>
                </a:tc>
                <a:tc>
                  <a:txBody>
                    <a:bodyPr/>
                    <a:lstStyle/>
                    <a:p>
                      <a:pPr marL="88265" algn="ctr">
                        <a:spcBef>
                          <a:spcPts val="685"/>
                        </a:spcBef>
                        <a:spcAft>
                          <a:spcPts val="0"/>
                        </a:spcAft>
                      </a:pPr>
                      <a:r>
                        <a:rPr lang="ro-RO" sz="1050" dirty="0">
                          <a:solidFill>
                            <a:srgbClr val="002060"/>
                          </a:solidFill>
                          <a:latin typeface="+mj-lt"/>
                          <a:ea typeface="Arial"/>
                          <a:cs typeface="Arial" pitchFamily="34" charset="0"/>
                        </a:rPr>
                        <a:t>Recognises</a:t>
                      </a:r>
                      <a:r>
                        <a:rPr lang="ro-RO" sz="1050" baseline="0" dirty="0">
                          <a:solidFill>
                            <a:srgbClr val="002060"/>
                          </a:solidFill>
                          <a:latin typeface="+mj-lt"/>
                          <a:ea typeface="Arial"/>
                          <a:cs typeface="Arial" pitchFamily="34" charset="0"/>
                        </a:rPr>
                        <a:t> and uses common vocabulary, expressions and simple grammar structures genera</a:t>
                      </a:r>
                      <a:r>
                        <a:rPr lang="en-US" sz="1050" baseline="0" dirty="0">
                          <a:solidFill>
                            <a:srgbClr val="002060"/>
                          </a:solidFill>
                          <a:latin typeface="+mj-lt"/>
                          <a:ea typeface="Arial"/>
                          <a:cs typeface="Arial" pitchFamily="34" charset="0"/>
                        </a:rPr>
                        <a:t>l</a:t>
                      </a:r>
                      <a:r>
                        <a:rPr lang="ro-RO" sz="1050" baseline="0" dirty="0">
                          <a:solidFill>
                            <a:srgbClr val="002060"/>
                          </a:solidFill>
                          <a:latin typeface="+mj-lt"/>
                          <a:ea typeface="Arial"/>
                          <a:cs typeface="Arial" pitchFamily="34" charset="0"/>
                        </a:rPr>
                        <a:t>ly correctly</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900" marR="80645" algn="ctr">
                        <a:spcBef>
                          <a:spcPts val="685"/>
                        </a:spcBef>
                        <a:spcAft>
                          <a:spcPts val="0"/>
                        </a:spcAft>
                      </a:pPr>
                      <a:r>
                        <a:rPr lang="ro-RO" sz="1050" dirty="0">
                          <a:solidFill>
                            <a:srgbClr val="002060"/>
                          </a:solidFill>
                          <a:latin typeface="+mj-lt"/>
                          <a:ea typeface="Arial"/>
                          <a:cs typeface="Arial" pitchFamily="34" charset="0"/>
                        </a:rPr>
                        <a:t>Basic vocabulary and simple grammar,</a:t>
                      </a:r>
                      <a:r>
                        <a:rPr lang="ro-RO" sz="1050" baseline="0" dirty="0">
                          <a:solidFill>
                            <a:srgbClr val="002060"/>
                          </a:solidFill>
                          <a:latin typeface="+mj-lt"/>
                          <a:ea typeface="Arial"/>
                          <a:cs typeface="Arial" pitchFamily="34" charset="0"/>
                        </a:rPr>
                        <a:t> with mistakes</a:t>
                      </a:r>
                      <a:r>
                        <a:rPr lang="en-US" sz="1050" baseline="0" dirty="0">
                          <a:solidFill>
                            <a:srgbClr val="002060"/>
                          </a:solidFill>
                          <a:latin typeface="+mj-lt"/>
                          <a:ea typeface="Arial"/>
                          <a:cs typeface="Arial" pitchFamily="34" charset="0"/>
                        </a:rPr>
                        <a:t> that do not impede communication</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050" spc="-10" baseline="0" dirty="0">
                          <a:solidFill>
                            <a:srgbClr val="002060"/>
                          </a:solidFill>
                          <a:latin typeface="+mj-lt"/>
                          <a:cs typeface="Arial" pitchFamily="34" charset="0"/>
                        </a:rPr>
                        <a:t>Words from native langu</a:t>
                      </a:r>
                      <a:r>
                        <a:rPr lang="en-US" sz="1050" spc="-10" baseline="0" dirty="0">
                          <a:solidFill>
                            <a:srgbClr val="002060"/>
                          </a:solidFill>
                          <a:latin typeface="+mj-lt"/>
                          <a:cs typeface="Arial" pitchFamily="34" charset="0"/>
                        </a:rPr>
                        <a:t>a</a:t>
                      </a:r>
                      <a:r>
                        <a:rPr lang="ro-RO" sz="1050" spc="-10" baseline="0" dirty="0">
                          <a:solidFill>
                            <a:srgbClr val="002060"/>
                          </a:solidFill>
                          <a:latin typeface="+mj-lt"/>
                          <a:cs typeface="Arial" pitchFamily="34" charset="0"/>
                        </a:rPr>
                        <a:t>ge and grammar errors</a:t>
                      </a:r>
                      <a:r>
                        <a:rPr lang="ro-RO" sz="1050" spc="-10" dirty="0">
                          <a:solidFill>
                            <a:srgbClr val="002060"/>
                          </a:solidFill>
                          <a:latin typeface="+mj-lt"/>
                          <a:cs typeface="Arial" pitchFamily="34" charset="0"/>
                        </a:rPr>
                        <a:t> impede the meaning of the message</a:t>
                      </a:r>
                      <a:endParaRPr lang="ro-RO" sz="1050" b="0" dirty="0">
                        <a:solidFill>
                          <a:srgbClr val="002060"/>
                        </a:solidFill>
                        <a:latin typeface="+mj-lt"/>
                        <a:ea typeface="Arial"/>
                        <a:cs typeface="Arial" pitchFamily="34" charset="0"/>
                      </a:endParaRPr>
                    </a:p>
                    <a:p>
                      <a:pPr algn="ctr">
                        <a:spcAft>
                          <a:spcPts val="0"/>
                        </a:spcAft>
                      </a:pPr>
                      <a:endParaRPr lang="en-US"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extLst>
                  <a:ext uri="{0D108BD9-81ED-4DB2-BD59-A6C34878D82A}">
                    <a16:rowId xmlns:a16="http://schemas.microsoft.com/office/drawing/2014/main" val="10002"/>
                  </a:ext>
                </a:extLst>
              </a:tr>
              <a:tr h="849164">
                <a:tc>
                  <a:txBody>
                    <a:bodyPr/>
                    <a:lstStyle/>
                    <a:p>
                      <a:pPr marL="87630" marR="56515" algn="ctr">
                        <a:spcBef>
                          <a:spcPts val="685"/>
                        </a:spcBef>
                        <a:spcAft>
                          <a:spcPts val="0"/>
                        </a:spcAft>
                      </a:pPr>
                      <a:r>
                        <a:rPr lang="ro-RO" sz="1000" b="1" spc="-10" dirty="0">
                          <a:solidFill>
                            <a:srgbClr val="002060"/>
                          </a:solidFill>
                          <a:latin typeface="+mj-lt"/>
                          <a:ea typeface="Arial"/>
                        </a:rPr>
                        <a:t>Interaction s</a:t>
                      </a:r>
                      <a:r>
                        <a:rPr lang="en-US" sz="1000" b="1" spc="-10" dirty="0">
                          <a:solidFill>
                            <a:srgbClr val="002060"/>
                          </a:solidFill>
                          <a:latin typeface="+mj-lt"/>
                          <a:ea typeface="Arial"/>
                        </a:rPr>
                        <a:t>kills</a:t>
                      </a:r>
                      <a:endParaRPr lang="ro-RO" sz="1000" b="1" spc="-10" dirty="0">
                        <a:solidFill>
                          <a:srgbClr val="002060"/>
                        </a:solidFill>
                        <a:latin typeface="+mj-lt"/>
                        <a:ea typeface="Arial"/>
                      </a:endParaRPr>
                    </a:p>
                    <a:p>
                      <a:pPr marL="87630" marR="56515" algn="ctr">
                        <a:spcBef>
                          <a:spcPts val="685"/>
                        </a:spcBef>
                        <a:spcAft>
                          <a:spcPts val="0"/>
                        </a:spcAft>
                      </a:pPr>
                      <a:endParaRPr lang="ro-RO" sz="1000" dirty="0">
                        <a:solidFill>
                          <a:srgbClr val="002060"/>
                        </a:solidFill>
                        <a:latin typeface="+mj-lt"/>
                        <a:ea typeface="Arial"/>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tcPr>
                </a:tc>
                <a:tc>
                  <a:txBody>
                    <a:bodyPr/>
                    <a:lstStyle/>
                    <a:p>
                      <a:pPr marL="88265" algn="ctr">
                        <a:spcBef>
                          <a:spcPts val="685"/>
                        </a:spcBef>
                        <a:spcAft>
                          <a:spcPts val="0"/>
                        </a:spcAft>
                      </a:pPr>
                      <a:r>
                        <a:rPr lang="ro-RO" sz="1050" dirty="0">
                          <a:solidFill>
                            <a:srgbClr val="002060"/>
                          </a:solidFill>
                          <a:latin typeface="+mj-lt"/>
                          <a:ea typeface="Arial"/>
                          <a:cs typeface="Arial" pitchFamily="34" charset="0"/>
                        </a:rPr>
                        <a:t>Initiates</a:t>
                      </a:r>
                      <a:r>
                        <a:rPr lang="ro-RO" sz="1050" baseline="0" dirty="0">
                          <a:solidFill>
                            <a:srgbClr val="002060"/>
                          </a:solidFill>
                          <a:latin typeface="+mj-lt"/>
                          <a:ea typeface="Arial"/>
                          <a:cs typeface="Arial" pitchFamily="34" charset="0"/>
                        </a:rPr>
                        <a:t>, maintains and concludes conversation and gives details on a given topic easily</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265" algn="ctr">
                        <a:spcBef>
                          <a:spcPts val="685"/>
                        </a:spcBef>
                        <a:spcAft>
                          <a:spcPts val="0"/>
                        </a:spcAft>
                      </a:pPr>
                      <a:r>
                        <a:rPr lang="ro-RO" sz="1050" dirty="0">
                          <a:solidFill>
                            <a:srgbClr val="002060"/>
                          </a:solidFill>
                          <a:latin typeface="+mj-lt"/>
                          <a:ea typeface="Arial"/>
                          <a:cs typeface="Arial" pitchFamily="34" charset="0"/>
                        </a:rPr>
                        <a:t>Initiates</a:t>
                      </a:r>
                      <a:r>
                        <a:rPr lang="ro-RO" sz="1050" baseline="0" dirty="0">
                          <a:solidFill>
                            <a:srgbClr val="002060"/>
                          </a:solidFill>
                          <a:latin typeface="+mj-lt"/>
                          <a:ea typeface="Arial"/>
                          <a:cs typeface="Arial" pitchFamily="34" charset="0"/>
                        </a:rPr>
                        <a:t>, maintains and concludes simple conversation on a given topic generaly without effort</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tcPr>
                </a:tc>
                <a:tc>
                  <a:txBody>
                    <a:bodyPr/>
                    <a:lstStyle/>
                    <a:p>
                      <a:pPr marL="88265" marR="60960" algn="ctr">
                        <a:spcBef>
                          <a:spcPts val="685"/>
                        </a:spcBef>
                        <a:spcAft>
                          <a:spcPts val="0"/>
                        </a:spcAft>
                      </a:pPr>
                      <a:r>
                        <a:rPr lang="ro-RO" sz="1050" dirty="0">
                          <a:solidFill>
                            <a:srgbClr val="002060"/>
                          </a:solidFill>
                          <a:latin typeface="+mj-lt"/>
                          <a:ea typeface="Arial"/>
                          <a:cs typeface="Arial" pitchFamily="34" charset="0"/>
                        </a:rPr>
                        <a:t>Initiates</a:t>
                      </a:r>
                      <a:r>
                        <a:rPr lang="ro-RO" sz="1050" baseline="0" dirty="0">
                          <a:solidFill>
                            <a:srgbClr val="002060"/>
                          </a:solidFill>
                          <a:latin typeface="+mj-lt"/>
                          <a:ea typeface="Arial"/>
                          <a:cs typeface="Arial" pitchFamily="34" charset="0"/>
                        </a:rPr>
                        <a:t> and tries to maintain a simple conversation on a given topic with some effort</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900" marR="80645" algn="ctr">
                        <a:lnSpc>
                          <a:spcPct val="102000"/>
                        </a:lnSpc>
                        <a:spcBef>
                          <a:spcPts val="685"/>
                        </a:spcBef>
                        <a:spcAft>
                          <a:spcPts val="0"/>
                        </a:spcAft>
                      </a:pPr>
                      <a:r>
                        <a:rPr lang="ro-RO" sz="1050" dirty="0">
                          <a:solidFill>
                            <a:srgbClr val="002060"/>
                          </a:solidFill>
                          <a:latin typeface="+mj-lt"/>
                          <a:ea typeface="Arial"/>
                          <a:cs typeface="Arial" pitchFamily="34" charset="0"/>
                        </a:rPr>
                        <a:t>A</a:t>
                      </a:r>
                      <a:r>
                        <a:rPr lang="en-US" sz="1050" dirty="0">
                          <a:solidFill>
                            <a:srgbClr val="002060"/>
                          </a:solidFill>
                          <a:latin typeface="+mj-lt"/>
                          <a:ea typeface="Arial"/>
                          <a:cs typeface="Arial" pitchFamily="34" charset="0"/>
                        </a:rPr>
                        <a:t>t</a:t>
                      </a:r>
                      <a:r>
                        <a:rPr lang="ro-RO" sz="1050" dirty="0">
                          <a:solidFill>
                            <a:srgbClr val="002060"/>
                          </a:solidFill>
                          <a:latin typeface="+mj-lt"/>
                          <a:ea typeface="Arial"/>
                          <a:cs typeface="Arial" pitchFamily="34" charset="0"/>
                        </a:rPr>
                        <a:t>te</a:t>
                      </a:r>
                      <a:r>
                        <a:rPr lang="en-US" sz="1050" dirty="0" err="1">
                          <a:solidFill>
                            <a:srgbClr val="002060"/>
                          </a:solidFill>
                          <a:latin typeface="+mj-lt"/>
                          <a:ea typeface="Arial"/>
                          <a:cs typeface="Arial" pitchFamily="34" charset="0"/>
                        </a:rPr>
                        <a:t>mpts</a:t>
                      </a:r>
                      <a:r>
                        <a:rPr lang="ro-RO" sz="1050" dirty="0">
                          <a:solidFill>
                            <a:srgbClr val="002060"/>
                          </a:solidFill>
                          <a:latin typeface="+mj-lt"/>
                          <a:ea typeface="Arial"/>
                          <a:cs typeface="Arial" pitchFamily="34" charset="0"/>
                        </a:rPr>
                        <a:t> to</a:t>
                      </a:r>
                      <a:r>
                        <a:rPr lang="ro-RO" sz="1050" baseline="0" dirty="0">
                          <a:solidFill>
                            <a:srgbClr val="002060"/>
                          </a:solidFill>
                          <a:latin typeface="+mj-lt"/>
                          <a:ea typeface="Arial"/>
                          <a:cs typeface="Arial" pitchFamily="34" charset="0"/>
                        </a:rPr>
                        <a:t> in</a:t>
                      </a:r>
                      <a:r>
                        <a:rPr lang="ro-RO" sz="1050" dirty="0">
                          <a:solidFill>
                            <a:srgbClr val="002060"/>
                          </a:solidFill>
                          <a:latin typeface="+mj-lt"/>
                          <a:ea typeface="Arial"/>
                          <a:cs typeface="Arial" pitchFamily="34" charset="0"/>
                        </a:rPr>
                        <a:t>itiate</a:t>
                      </a:r>
                      <a:r>
                        <a:rPr lang="ro-RO" sz="1050" baseline="0" dirty="0">
                          <a:solidFill>
                            <a:srgbClr val="002060"/>
                          </a:solidFill>
                          <a:latin typeface="+mj-lt"/>
                          <a:ea typeface="Arial"/>
                          <a:cs typeface="Arial" pitchFamily="34" charset="0"/>
                        </a:rPr>
                        <a:t> and maintain simple conversation</a:t>
                      </a:r>
                      <a:r>
                        <a:rPr lang="en-US" sz="1050" baseline="0" dirty="0">
                          <a:solidFill>
                            <a:srgbClr val="002060"/>
                          </a:solidFill>
                          <a:latin typeface="+mj-lt"/>
                          <a:ea typeface="Arial"/>
                          <a:cs typeface="Arial" pitchFamily="34" charset="0"/>
                        </a:rPr>
                        <a:t>s</a:t>
                      </a:r>
                      <a:r>
                        <a:rPr lang="ro-RO" sz="1050" baseline="0" dirty="0">
                          <a:solidFill>
                            <a:srgbClr val="002060"/>
                          </a:solidFill>
                          <a:latin typeface="+mj-lt"/>
                          <a:ea typeface="Arial"/>
                          <a:cs typeface="Arial" pitchFamily="34" charset="0"/>
                        </a:rPr>
                        <a:t> on a given topic genera</a:t>
                      </a:r>
                      <a:r>
                        <a:rPr lang="en-US" sz="1050" baseline="0" dirty="0">
                          <a:solidFill>
                            <a:srgbClr val="002060"/>
                          </a:solidFill>
                          <a:latin typeface="+mj-lt"/>
                          <a:ea typeface="Arial"/>
                          <a:cs typeface="Arial" pitchFamily="34" charset="0"/>
                        </a:rPr>
                        <a:t>l</a:t>
                      </a:r>
                      <a:r>
                        <a:rPr lang="ro-RO" sz="1050" baseline="0" dirty="0">
                          <a:solidFill>
                            <a:srgbClr val="002060"/>
                          </a:solidFill>
                          <a:latin typeface="+mj-lt"/>
                          <a:ea typeface="Arial"/>
                          <a:cs typeface="Arial" pitchFamily="34" charset="0"/>
                        </a:rPr>
                        <a:t>ly with mistakes</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tcPr>
                </a:tc>
                <a:tc>
                  <a:txBody>
                    <a:bodyPr/>
                    <a:lstStyle/>
                    <a:p>
                      <a:pPr algn="ctr">
                        <a:spcAft>
                          <a:spcPts val="0"/>
                        </a:spcAft>
                      </a:pPr>
                      <a:r>
                        <a:rPr lang="ro-RO" sz="1050" dirty="0">
                          <a:solidFill>
                            <a:srgbClr val="002060"/>
                          </a:solidFill>
                          <a:latin typeface="+mj-lt"/>
                          <a:ea typeface="Arial"/>
                          <a:cs typeface="Arial" pitchFamily="34" charset="0"/>
                        </a:rPr>
                        <a:t>Does</a:t>
                      </a:r>
                      <a:r>
                        <a:rPr lang="ro-RO" sz="1050" baseline="0" dirty="0">
                          <a:solidFill>
                            <a:srgbClr val="002060"/>
                          </a:solidFill>
                          <a:latin typeface="+mj-lt"/>
                          <a:ea typeface="Arial"/>
                          <a:cs typeface="Arial" pitchFamily="34" charset="0"/>
                        </a:rPr>
                        <a:t> not initiate conversation, has trouble responding to questions </a:t>
                      </a:r>
                      <a:endParaRPr lang="en-US"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extLst>
                  <a:ext uri="{0D108BD9-81ED-4DB2-BD59-A6C34878D82A}">
                    <a16:rowId xmlns:a16="http://schemas.microsoft.com/office/drawing/2014/main" val="10004"/>
                  </a:ext>
                </a:extLst>
              </a:tr>
              <a:tr h="1048968">
                <a:tc>
                  <a:txBody>
                    <a:bodyPr/>
                    <a:lstStyle/>
                    <a:p>
                      <a:pPr marL="87630" algn="ctr">
                        <a:spcBef>
                          <a:spcPts val="685"/>
                        </a:spcBef>
                        <a:spcAft>
                          <a:spcPts val="0"/>
                        </a:spcAft>
                      </a:pPr>
                      <a:r>
                        <a:rPr lang="en-US" sz="1000" b="1" spc="-10" dirty="0" err="1">
                          <a:solidFill>
                            <a:srgbClr val="002060"/>
                          </a:solidFill>
                          <a:latin typeface="+mj-lt"/>
                          <a:ea typeface="Arial"/>
                        </a:rPr>
                        <a:t>Organisation</a:t>
                      </a:r>
                      <a:endParaRPr lang="ro-RO" sz="1000" b="1" spc="-10" dirty="0">
                        <a:solidFill>
                          <a:srgbClr val="002060"/>
                        </a:solidFill>
                        <a:latin typeface="+mj-lt"/>
                        <a:ea typeface="Arial"/>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265" marR="88265" algn="ctr">
                        <a:lnSpc>
                          <a:spcPct val="105000"/>
                        </a:lnSpc>
                        <a:spcBef>
                          <a:spcPts val="685"/>
                        </a:spcBef>
                        <a:spcAft>
                          <a:spcPts val="0"/>
                        </a:spcAft>
                      </a:pPr>
                      <a:r>
                        <a:rPr lang="en-US" sz="1050" dirty="0">
                          <a:solidFill>
                            <a:srgbClr val="002060"/>
                          </a:solidFill>
                          <a:latin typeface="+mj-lt"/>
                          <a:ea typeface="Arial"/>
                          <a:cs typeface="Arial" pitchFamily="34" charset="0"/>
                        </a:rPr>
                        <a:t>Information is presented in a logical </a:t>
                      </a:r>
                      <a:r>
                        <a:rPr lang="ro-RO" sz="1050" dirty="0">
                          <a:solidFill>
                            <a:srgbClr val="002060"/>
                          </a:solidFill>
                          <a:latin typeface="+mj-lt"/>
                          <a:ea typeface="Arial"/>
                          <a:cs typeface="Arial" pitchFamily="34" charset="0"/>
                        </a:rPr>
                        <a:t>way </a:t>
                      </a:r>
                      <a:r>
                        <a:rPr lang="en-US" sz="1050" dirty="0">
                          <a:solidFill>
                            <a:srgbClr val="002060"/>
                          </a:solidFill>
                          <a:latin typeface="+mj-lt"/>
                          <a:ea typeface="Arial"/>
                          <a:cs typeface="Arial" pitchFamily="34" charset="0"/>
                        </a:rPr>
                        <a:t>which audience </a:t>
                      </a:r>
                      <a:r>
                        <a:rPr lang="ro-RO" sz="1050" dirty="0">
                          <a:solidFill>
                            <a:srgbClr val="002060"/>
                          </a:solidFill>
                          <a:latin typeface="+mj-lt"/>
                          <a:ea typeface="Arial"/>
                          <a:cs typeface="Arial" pitchFamily="34" charset="0"/>
                        </a:rPr>
                        <a:t>or interlocutor </a:t>
                      </a:r>
                      <a:r>
                        <a:rPr lang="en-US" sz="1050" dirty="0">
                          <a:solidFill>
                            <a:srgbClr val="002060"/>
                          </a:solidFill>
                          <a:latin typeface="+mj-lt"/>
                          <a:ea typeface="Arial"/>
                          <a:cs typeface="Arial" pitchFamily="34" charset="0"/>
                        </a:rPr>
                        <a:t>can follow</a:t>
                      </a:r>
                      <a:r>
                        <a:rPr lang="ro-RO" sz="1050" baseline="0" dirty="0">
                          <a:solidFill>
                            <a:srgbClr val="002060"/>
                          </a:solidFill>
                          <a:latin typeface="+mj-lt"/>
                          <a:ea typeface="Arial"/>
                          <a:cs typeface="Arial" pitchFamily="34" charset="0"/>
                        </a:rPr>
                        <a:t> easily</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265" marR="115570" algn="ctr">
                        <a:lnSpc>
                          <a:spcPct val="105000"/>
                        </a:lnSpc>
                        <a:spcBef>
                          <a:spcPts val="685"/>
                        </a:spcBef>
                        <a:spcAft>
                          <a:spcPts val="0"/>
                        </a:spcAft>
                      </a:pPr>
                      <a:r>
                        <a:rPr lang="en-US" sz="1050" dirty="0">
                          <a:solidFill>
                            <a:srgbClr val="002060"/>
                          </a:solidFill>
                          <a:latin typeface="+mj-lt"/>
                          <a:ea typeface="Arial"/>
                          <a:cs typeface="Arial" pitchFamily="34" charset="0"/>
                        </a:rPr>
                        <a:t>Information is presented in logical sequence which audience</a:t>
                      </a:r>
                      <a:r>
                        <a:rPr lang="ro-RO" sz="1050" dirty="0">
                          <a:solidFill>
                            <a:srgbClr val="002060"/>
                          </a:solidFill>
                          <a:latin typeface="+mj-lt"/>
                          <a:ea typeface="Arial"/>
                          <a:cs typeface="Arial" pitchFamily="34" charset="0"/>
                        </a:rPr>
                        <a:t> </a:t>
                      </a:r>
                      <a:r>
                        <a:rPr lang="en-US" sz="1050" dirty="0">
                          <a:solidFill>
                            <a:srgbClr val="002060"/>
                          </a:solidFill>
                          <a:latin typeface="+mj-lt"/>
                          <a:ea typeface="Arial"/>
                          <a:cs typeface="Arial" pitchFamily="34" charset="0"/>
                        </a:rPr>
                        <a:t>can</a:t>
                      </a:r>
                      <a:r>
                        <a:rPr lang="ro-RO" sz="1050" dirty="0">
                          <a:solidFill>
                            <a:srgbClr val="002060"/>
                          </a:solidFill>
                          <a:latin typeface="+mj-lt"/>
                          <a:ea typeface="Arial"/>
                          <a:cs typeface="Arial" pitchFamily="34" charset="0"/>
                        </a:rPr>
                        <a:t> generally </a:t>
                      </a:r>
                      <a:r>
                        <a:rPr lang="en-US" sz="1050" dirty="0">
                          <a:solidFill>
                            <a:srgbClr val="002060"/>
                          </a:solidFill>
                          <a:latin typeface="+mj-lt"/>
                          <a:ea typeface="Arial"/>
                          <a:cs typeface="Arial" pitchFamily="34" charset="0"/>
                        </a:rPr>
                        <a:t>follow</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265" algn="ctr">
                        <a:lnSpc>
                          <a:spcPct val="105000"/>
                        </a:lnSpc>
                        <a:spcBef>
                          <a:spcPts val="685"/>
                        </a:spcBef>
                        <a:spcAft>
                          <a:spcPts val="0"/>
                        </a:spcAft>
                      </a:pPr>
                      <a:r>
                        <a:rPr lang="ro-RO" sz="1050" dirty="0">
                          <a:solidFill>
                            <a:srgbClr val="002060"/>
                          </a:solidFill>
                          <a:latin typeface="+mj-lt"/>
                          <a:ea typeface="Arial"/>
                          <a:cs typeface="Arial" pitchFamily="34" charset="0"/>
                        </a:rPr>
                        <a:t>Ideas</a:t>
                      </a:r>
                      <a:r>
                        <a:rPr lang="ro-RO" sz="1050" baseline="0" dirty="0">
                          <a:solidFill>
                            <a:srgbClr val="002060"/>
                          </a:solidFill>
                          <a:latin typeface="+mj-lt"/>
                          <a:ea typeface="Arial"/>
                          <a:cs typeface="Arial" pitchFamily="34" charset="0"/>
                        </a:rPr>
                        <a:t> are connected despide some errors</a:t>
                      </a:r>
                    </a:p>
                    <a:p>
                      <a:pPr marL="88265" algn="ctr">
                        <a:lnSpc>
                          <a:spcPct val="105000"/>
                        </a:lnSpc>
                        <a:spcBef>
                          <a:spcPts val="685"/>
                        </a:spcBef>
                        <a:spcAft>
                          <a:spcPts val="0"/>
                        </a:spcAft>
                      </a:pP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88900" marR="80645" algn="ctr">
                        <a:lnSpc>
                          <a:spcPct val="102000"/>
                        </a:lnSpc>
                        <a:spcBef>
                          <a:spcPts val="685"/>
                        </a:spcBef>
                        <a:spcAft>
                          <a:spcPts val="0"/>
                        </a:spcAft>
                      </a:pPr>
                      <a:r>
                        <a:rPr lang="ro-RO" sz="1050" dirty="0">
                          <a:solidFill>
                            <a:srgbClr val="002060"/>
                          </a:solidFill>
                          <a:latin typeface="+mj-lt"/>
                          <a:ea typeface="Arial"/>
                          <a:cs typeface="Arial" pitchFamily="34" charset="0"/>
                        </a:rPr>
                        <a:t>Attempt</a:t>
                      </a:r>
                      <a:r>
                        <a:rPr lang="ro-RO" sz="1050" baseline="0" dirty="0">
                          <a:solidFill>
                            <a:srgbClr val="002060"/>
                          </a:solidFill>
                          <a:latin typeface="+mj-lt"/>
                          <a:ea typeface="Arial"/>
                          <a:cs typeface="Arial" pitchFamily="34" charset="0"/>
                        </a:rPr>
                        <a:t> to connect ideas and use simple linking words</a:t>
                      </a:r>
                      <a:endParaRPr lang="ro-RO"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tc>
                  <a:txBody>
                    <a:bodyPr/>
                    <a:lstStyle/>
                    <a:p>
                      <a:pPr marL="196215" marR="15240" algn="l">
                        <a:lnSpc>
                          <a:spcPts val="1060"/>
                        </a:lnSpc>
                        <a:spcAft>
                          <a:spcPts val="0"/>
                        </a:spcAft>
                      </a:pPr>
                      <a:r>
                        <a:rPr lang="en-US" sz="1050" dirty="0">
                          <a:solidFill>
                            <a:srgbClr val="002060"/>
                          </a:solidFill>
                          <a:latin typeface="+mj-lt"/>
                          <a:cs typeface="Arial" pitchFamily="34" charset="0"/>
                        </a:rPr>
                        <a:t>   </a:t>
                      </a:r>
                      <a:r>
                        <a:rPr lang="ro-RO" sz="1050" dirty="0">
                          <a:solidFill>
                            <a:srgbClr val="002060"/>
                          </a:solidFill>
                          <a:latin typeface="+mj-lt"/>
                          <a:cs typeface="Arial" pitchFamily="34" charset="0"/>
                        </a:rPr>
                        <a:t>Spe</a:t>
                      </a:r>
                      <a:r>
                        <a:rPr lang="en-US" sz="1050" dirty="0">
                          <a:solidFill>
                            <a:srgbClr val="002060"/>
                          </a:solidFill>
                          <a:latin typeface="+mj-lt"/>
                          <a:cs typeface="Arial" pitchFamily="34" charset="0"/>
                        </a:rPr>
                        <a:t>e</a:t>
                      </a:r>
                      <a:r>
                        <a:rPr lang="ro-RO" sz="1050" dirty="0">
                          <a:solidFill>
                            <a:srgbClr val="002060"/>
                          </a:solidFill>
                          <a:latin typeface="+mj-lt"/>
                          <a:cs typeface="Arial" pitchFamily="34" charset="0"/>
                        </a:rPr>
                        <a:t>ch </a:t>
                      </a:r>
                      <a:r>
                        <a:rPr lang="en-US" sz="1050" dirty="0">
                          <a:solidFill>
                            <a:srgbClr val="002060"/>
                          </a:solidFill>
                          <a:latin typeface="+mj-lt"/>
                          <a:cs typeface="Arial" pitchFamily="34" charset="0"/>
                        </a:rPr>
                        <a:t>is impossible</a:t>
                      </a:r>
                      <a:r>
                        <a:rPr lang="ro-RO" sz="1050" dirty="0">
                          <a:solidFill>
                            <a:srgbClr val="002060"/>
                          </a:solidFill>
                          <a:latin typeface="+mj-lt"/>
                          <a:cs typeface="Arial" pitchFamily="34" charset="0"/>
                        </a:rPr>
                        <a:t> </a:t>
                      </a:r>
                      <a:r>
                        <a:rPr lang="en-US" sz="1050" spc="-25" dirty="0">
                          <a:solidFill>
                            <a:srgbClr val="002060"/>
                          </a:solidFill>
                          <a:latin typeface="+mj-lt"/>
                          <a:cs typeface="Arial" pitchFamily="34" charset="0"/>
                        </a:rPr>
                        <a:t>to</a:t>
                      </a:r>
                      <a:endParaRPr lang="ro-RO" sz="1050" dirty="0">
                        <a:solidFill>
                          <a:srgbClr val="002060"/>
                        </a:solidFill>
                        <a:latin typeface="+mj-lt"/>
                        <a:cs typeface="Arial" pitchFamily="34" charset="0"/>
                      </a:endParaRPr>
                    </a:p>
                    <a:p>
                      <a:pPr marR="178435" algn="l">
                        <a:lnSpc>
                          <a:spcPct val="103000"/>
                        </a:lnSpc>
                        <a:spcBef>
                          <a:spcPts val="50"/>
                        </a:spcBef>
                        <a:spcAft>
                          <a:spcPts val="0"/>
                        </a:spcAft>
                      </a:pPr>
                      <a:r>
                        <a:rPr lang="ro-RO" sz="1050" dirty="0">
                          <a:solidFill>
                            <a:srgbClr val="002060"/>
                          </a:solidFill>
                          <a:latin typeface="+mj-lt"/>
                          <a:cs typeface="Arial" pitchFamily="34" charset="0"/>
                        </a:rPr>
                        <a:t>  </a:t>
                      </a:r>
                      <a:r>
                        <a:rPr lang="en-US" sz="1050" dirty="0">
                          <a:solidFill>
                            <a:srgbClr val="002060"/>
                          </a:solidFill>
                          <a:latin typeface="+mj-lt"/>
                          <a:cs typeface="Arial" pitchFamily="34" charset="0"/>
                        </a:rPr>
                        <a:t> </a:t>
                      </a:r>
                      <a:r>
                        <a:rPr lang="ro-RO" sz="1050" dirty="0">
                          <a:solidFill>
                            <a:srgbClr val="002060"/>
                          </a:solidFill>
                          <a:latin typeface="+mj-lt"/>
                          <a:cs typeface="Arial" pitchFamily="34" charset="0"/>
                        </a:rPr>
                        <a:t>u</a:t>
                      </a:r>
                      <a:r>
                        <a:rPr lang="en-US" sz="1050" dirty="0" err="1">
                          <a:solidFill>
                            <a:srgbClr val="002060"/>
                          </a:solidFill>
                          <a:latin typeface="+mj-lt"/>
                          <a:cs typeface="Arial" pitchFamily="34" charset="0"/>
                        </a:rPr>
                        <a:t>nderstand</a:t>
                      </a:r>
                      <a:r>
                        <a:rPr lang="ro-RO" sz="1050" dirty="0">
                          <a:solidFill>
                            <a:srgbClr val="002060"/>
                          </a:solidFill>
                          <a:latin typeface="+mj-lt"/>
                          <a:cs typeface="Arial" pitchFamily="34" charset="0"/>
                        </a:rPr>
                        <a:t> </a:t>
                      </a:r>
                      <a:r>
                        <a:rPr lang="en-US" sz="1050" dirty="0">
                          <a:solidFill>
                            <a:srgbClr val="002060"/>
                          </a:solidFill>
                          <a:latin typeface="+mj-lt"/>
                          <a:cs typeface="Arial" pitchFamily="34" charset="0"/>
                        </a:rPr>
                        <a:t>due</a:t>
                      </a:r>
                    </a:p>
                    <a:p>
                      <a:pPr marR="178435" algn="l">
                        <a:lnSpc>
                          <a:spcPct val="103000"/>
                        </a:lnSpc>
                        <a:spcBef>
                          <a:spcPts val="50"/>
                        </a:spcBef>
                        <a:spcAft>
                          <a:spcPts val="0"/>
                        </a:spcAft>
                      </a:pPr>
                      <a:r>
                        <a:rPr lang="en-US" sz="1050" dirty="0">
                          <a:solidFill>
                            <a:srgbClr val="002060"/>
                          </a:solidFill>
                          <a:latin typeface="+mj-lt"/>
                          <a:cs typeface="Arial" pitchFamily="34" charset="0"/>
                        </a:rPr>
                        <a:t>    to </a:t>
                      </a:r>
                      <a:r>
                        <a:rPr lang="ro-RO" sz="1050" dirty="0">
                          <a:solidFill>
                            <a:srgbClr val="002060"/>
                          </a:solidFill>
                          <a:latin typeface="+mj-lt"/>
                          <a:cs typeface="Arial" pitchFamily="34" charset="0"/>
                        </a:rPr>
                        <a:t>i</a:t>
                      </a:r>
                      <a:r>
                        <a:rPr lang="en-US" sz="1050" dirty="0" err="1">
                          <a:solidFill>
                            <a:srgbClr val="002060"/>
                          </a:solidFill>
                          <a:latin typeface="+mj-lt"/>
                          <a:cs typeface="Arial" pitchFamily="34" charset="0"/>
                        </a:rPr>
                        <a:t>ncoherence</a:t>
                      </a:r>
                      <a:endParaRPr lang="ro-RO" sz="1050" b="0" dirty="0">
                        <a:solidFill>
                          <a:srgbClr val="002060"/>
                        </a:solidFill>
                        <a:latin typeface="+mj-lt"/>
                        <a:ea typeface="Arial"/>
                        <a:cs typeface="Arial" pitchFamily="34" charset="0"/>
                      </a:endParaRPr>
                    </a:p>
                    <a:p>
                      <a:pPr algn="l">
                        <a:spcAft>
                          <a:spcPts val="0"/>
                        </a:spcAft>
                      </a:pPr>
                      <a:endParaRPr lang="en-US" sz="1050" dirty="0">
                        <a:solidFill>
                          <a:srgbClr val="002060"/>
                        </a:solidFill>
                        <a:latin typeface="+mj-lt"/>
                        <a:ea typeface="Arial"/>
                        <a:cs typeface="Arial" pitchFamily="34" charset="0"/>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extLst>
                  <a:ext uri="{0D108BD9-81ED-4DB2-BD59-A6C34878D82A}">
                    <a16:rowId xmlns:a16="http://schemas.microsoft.com/office/drawing/2014/main" val="10005"/>
                  </a:ext>
                </a:extLst>
              </a:tr>
              <a:tr h="346070">
                <a:tc gridSpan="5">
                  <a:txBody>
                    <a:bodyPr/>
                    <a:lstStyle/>
                    <a:p>
                      <a:pPr marR="73660" algn="ctr">
                        <a:spcBef>
                          <a:spcPts val="685"/>
                        </a:spcBef>
                        <a:spcAft>
                          <a:spcPts val="0"/>
                        </a:spcAft>
                      </a:pPr>
                      <a:r>
                        <a:rPr lang="en-US" sz="900" b="1" dirty="0" err="1">
                          <a:solidFill>
                            <a:srgbClr val="002060"/>
                          </a:solidFill>
                          <a:latin typeface="+mj-lt"/>
                          <a:ea typeface="Arial"/>
                        </a:rPr>
                        <a:t>Obs</a:t>
                      </a:r>
                      <a:r>
                        <a:rPr lang="en-US" sz="900" b="1" dirty="0">
                          <a:solidFill>
                            <a:srgbClr val="002060"/>
                          </a:solidFill>
                          <a:latin typeface="+mj-lt"/>
                          <a:ea typeface="Arial"/>
                        </a:rPr>
                        <a:t>: In the Romanian system of education the first passing mark is 5.</a:t>
                      </a:r>
                    </a:p>
                    <a:p>
                      <a:pPr marR="73660" algn="ctr">
                        <a:spcBef>
                          <a:spcPts val="685"/>
                        </a:spcBef>
                        <a:spcAft>
                          <a:spcPts val="0"/>
                        </a:spcAft>
                      </a:pPr>
                      <a:r>
                        <a:rPr lang="en-US" sz="900" b="1" dirty="0">
                          <a:solidFill>
                            <a:srgbClr val="002060"/>
                          </a:solidFill>
                          <a:latin typeface="+mj-lt"/>
                          <a:ea typeface="Arial"/>
                        </a:rPr>
                        <a:t>  Marks 8, 6 and 4 in between these categories would take into account features from both categories of descriptors. Ss can be granted different marks (for instance: 7 in interaction, 7 in organization, 6 in presentation and 5 in language.)   </a:t>
                      </a:r>
                      <a:endParaRPr lang="ro-RO" sz="900" dirty="0">
                        <a:solidFill>
                          <a:srgbClr val="002060"/>
                        </a:solidFill>
                        <a:latin typeface="+mj-lt"/>
                        <a:ea typeface="Arial"/>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tcPr>
                </a:tc>
                <a:tc hMerge="1">
                  <a:txBody>
                    <a:bodyPr/>
                    <a:lstStyle/>
                    <a:p>
                      <a:endParaRPr lang="ro-RO"/>
                    </a:p>
                  </a:txBody>
                  <a:tcPr/>
                </a:tc>
                <a:tc hMerge="1">
                  <a:txBody>
                    <a:bodyPr/>
                    <a:lstStyle/>
                    <a:p>
                      <a:endParaRPr lang="ro-RO"/>
                    </a:p>
                  </a:txBody>
                  <a:tcPr/>
                </a:tc>
                <a:tc hMerge="1">
                  <a:txBody>
                    <a:bodyPr/>
                    <a:lstStyle/>
                    <a:p>
                      <a:endParaRPr lang="ro-RO"/>
                    </a:p>
                  </a:txBody>
                  <a:tcPr/>
                </a:tc>
                <a:tc hMerge="1">
                  <a:txBody>
                    <a:bodyPr/>
                    <a:lstStyle/>
                    <a:p>
                      <a:endParaRPr lang="ro-RO"/>
                    </a:p>
                  </a:txBody>
                  <a:tcPr/>
                </a:tc>
                <a:tc>
                  <a:txBody>
                    <a:bodyPr/>
                    <a:lstStyle/>
                    <a:p>
                      <a:pPr>
                        <a:spcAft>
                          <a:spcPts val="0"/>
                        </a:spcAft>
                      </a:pPr>
                      <a:r>
                        <a:rPr lang="en-US" sz="900" b="1" dirty="0">
                          <a:solidFill>
                            <a:srgbClr val="002060"/>
                          </a:solidFill>
                          <a:latin typeface="+mj-lt"/>
                          <a:ea typeface="Arial"/>
                        </a:rPr>
                        <a:t>Final</a:t>
                      </a:r>
                      <a:r>
                        <a:rPr lang="en-US" sz="900" b="1" spc="-10" dirty="0">
                          <a:solidFill>
                            <a:srgbClr val="002060"/>
                          </a:solidFill>
                          <a:latin typeface="+mj-lt"/>
                          <a:ea typeface="Arial"/>
                        </a:rPr>
                        <a:t> Score:</a:t>
                      </a:r>
                      <a:endParaRPr lang="ro-RO" sz="900" dirty="0">
                        <a:solidFill>
                          <a:srgbClr val="002060"/>
                        </a:solidFill>
                        <a:latin typeface="+mj-lt"/>
                        <a:ea typeface="Arial"/>
                      </a:endParaRPr>
                    </a:p>
                  </a:txBody>
                  <a:tcPr marL="48032" marR="48032" marT="0" marB="0">
                    <a:lnL w="12700" cap="flat" cmpd="sng" algn="ctr">
                      <a:solidFill>
                        <a:srgbClr val="C2D69B"/>
                      </a:solidFill>
                      <a:prstDash val="solid"/>
                      <a:round/>
                      <a:headEnd type="none" w="med" len="med"/>
                      <a:tailEnd type="none" w="med" len="med"/>
                    </a:lnL>
                    <a:lnR w="12700" cap="flat" cmpd="sng" algn="ctr">
                      <a:solidFill>
                        <a:srgbClr val="C2D69B"/>
                      </a:solidFill>
                      <a:prstDash val="solid"/>
                      <a:round/>
                      <a:headEnd type="none" w="med" len="med"/>
                      <a:tailEnd type="none" w="med" len="med"/>
                    </a:lnR>
                    <a:lnT w="12700" cap="flat" cmpd="sng" algn="ctr">
                      <a:solidFill>
                        <a:srgbClr val="C2D69B"/>
                      </a:solidFill>
                      <a:prstDash val="solid"/>
                      <a:round/>
                      <a:headEnd type="none" w="med" len="med"/>
                      <a:tailEnd type="none" w="med" len="med"/>
                    </a:lnT>
                    <a:lnB w="12700" cap="flat" cmpd="sng" algn="ctr">
                      <a:solidFill>
                        <a:srgbClr val="C2D69B"/>
                      </a:solidFill>
                      <a:prstDash val="solid"/>
                      <a:round/>
                      <a:headEnd type="none" w="med" len="med"/>
                      <a:tailEnd type="none" w="med" len="med"/>
                    </a:lnB>
                    <a:solidFill>
                      <a:srgbClr val="EAF1DD"/>
                    </a:solidFill>
                  </a:tcPr>
                </a:tc>
                <a:extLst>
                  <a:ext uri="{0D108BD9-81ED-4DB2-BD59-A6C34878D82A}">
                    <a16:rowId xmlns:a16="http://schemas.microsoft.com/office/drawing/2014/main" val="10007"/>
                  </a:ext>
                </a:extLst>
              </a:tr>
            </a:tbl>
          </a:graphicData>
        </a:graphic>
      </p:graphicFrame>
      <p:sp>
        <p:nvSpPr>
          <p:cNvPr id="39937" name="Rectangle 1"/>
          <p:cNvSpPr>
            <a:spLocks noChangeArrowheads="1"/>
          </p:cNvSpPr>
          <p:nvPr/>
        </p:nvSpPr>
        <p:spPr bwMode="auto">
          <a:xfrm>
            <a:off x="1947873" y="1077900"/>
            <a:ext cx="5562356" cy="43088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i="0" u="none" strike="noStrike" cap="none" normalizeH="0" baseline="0" dirty="0">
                <a:ln>
                  <a:noFill/>
                </a:ln>
                <a:solidFill>
                  <a:schemeClr val="tx2">
                    <a:lumMod val="75000"/>
                  </a:schemeClr>
                </a:solidFill>
                <a:effectLst/>
                <a:latin typeface="Times New Roman" panose="02020603050405020304" pitchFamily="18" charset="0"/>
                <a:ea typeface="Arial" pitchFamily="34" charset="0"/>
                <a:cs typeface="Times New Roman" panose="02020603050405020304" pitchFamily="18" charset="0"/>
              </a:rPr>
              <a:t>PROPOSAL FOR SPEAKING ASSESSMENT</a:t>
            </a:r>
            <a:endParaRPr kumimoji="0" lang="en-US" sz="2200" i="0" u="none" strike="noStrike" cap="none" normalizeH="0" baseline="0" dirty="0">
              <a:ln>
                <a:noFill/>
              </a:ln>
              <a:solidFill>
                <a:schemeClr val="tx2">
                  <a:lumMod val="75000"/>
                </a:schemeClr>
              </a:solidFill>
              <a:effectLst/>
              <a:latin typeface="Times New Roman" panose="02020603050405020304" pitchFamily="18" charset="0"/>
              <a:cs typeface="Times New Roman" panose="02020603050405020304" pitchFamily="18" charset="0"/>
            </a:endParaRPr>
          </a:p>
        </p:txBody>
      </p:sp>
      <p:pic>
        <p:nvPicPr>
          <p:cNvPr id="2" name="Picture 1" descr="A picture containing text, vector graphics&#10;&#10;Description automatically generated">
            <a:extLst>
              <a:ext uri="{FF2B5EF4-FFF2-40B4-BE49-F238E27FC236}">
                <a16:creationId xmlns:a16="http://schemas.microsoft.com/office/drawing/2014/main" id="{B0B2EE1C-B05E-C41A-CAA8-7BD0E19AC41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575556" y="1916832"/>
            <a:ext cx="7992888" cy="4157816"/>
          </a:xfrm>
        </p:spPr>
        <p:txBody>
          <a:bodyPr>
            <a:normAutofit fontScale="55000" lnSpcReduction="20000"/>
          </a:bodyPr>
          <a:lstStyle/>
          <a:p>
            <a:pPr marL="0" indent="0">
              <a:buNone/>
            </a:pPr>
            <a:r>
              <a:rPr lang="en-US" dirty="0">
                <a:solidFill>
                  <a:srgbClr val="002060"/>
                </a:solidFill>
              </a:rPr>
              <a:t>Bibliography:</a:t>
            </a:r>
            <a:endParaRPr lang="ro-RO" dirty="0">
              <a:solidFill>
                <a:srgbClr val="002060"/>
              </a:solidFill>
            </a:endParaRPr>
          </a:p>
          <a:p>
            <a:pPr>
              <a:buNone/>
            </a:pPr>
            <a:r>
              <a:rPr lang="en-US" dirty="0">
                <a:solidFill>
                  <a:srgbClr val="002060"/>
                </a:solidFill>
              </a:rPr>
              <a:t> </a:t>
            </a:r>
            <a:endParaRPr lang="ro-RO" dirty="0">
              <a:solidFill>
                <a:srgbClr val="002060"/>
              </a:solidFill>
            </a:endParaRPr>
          </a:p>
          <a:p>
            <a:r>
              <a:rPr lang="en-US" dirty="0">
                <a:solidFill>
                  <a:srgbClr val="002060"/>
                </a:solidFill>
              </a:rPr>
              <a:t>Delaney, D., Ward, C. &amp;amp; Carla Rho </a:t>
            </a:r>
            <a:r>
              <a:rPr lang="en-US" dirty="0" err="1">
                <a:solidFill>
                  <a:srgbClr val="002060"/>
                </a:solidFill>
              </a:rPr>
              <a:t>Fiorina</a:t>
            </a:r>
            <a:r>
              <a:rPr lang="en-US" dirty="0">
                <a:solidFill>
                  <a:srgbClr val="002060"/>
                </a:solidFill>
              </a:rPr>
              <a:t>. 2003, </a:t>
            </a:r>
            <a:r>
              <a:rPr lang="en-US" i="1" dirty="0">
                <a:solidFill>
                  <a:srgbClr val="002060"/>
                </a:solidFill>
              </a:rPr>
              <a:t>Fields of Vision. Literature in the English Language</a:t>
            </a:r>
            <a:r>
              <a:rPr lang="en-US" dirty="0">
                <a:solidFill>
                  <a:srgbClr val="002060"/>
                </a:solidFill>
              </a:rPr>
              <a:t>. Longman</a:t>
            </a:r>
            <a:endParaRPr lang="ro-RO" dirty="0">
              <a:solidFill>
                <a:srgbClr val="002060"/>
              </a:solidFill>
            </a:endParaRPr>
          </a:p>
          <a:p>
            <a:pPr lvl="0"/>
            <a:r>
              <a:rPr lang="en-US" dirty="0">
                <a:solidFill>
                  <a:srgbClr val="002060"/>
                </a:solidFill>
              </a:rPr>
              <a:t>Evans, V., 2002, </a:t>
            </a:r>
            <a:r>
              <a:rPr lang="en-US" i="1" dirty="0">
                <a:solidFill>
                  <a:srgbClr val="002060"/>
                </a:solidFill>
              </a:rPr>
              <a:t>Successful Writing,</a:t>
            </a:r>
            <a:r>
              <a:rPr lang="en-US" dirty="0">
                <a:solidFill>
                  <a:srgbClr val="002060"/>
                </a:solidFill>
              </a:rPr>
              <a:t> Express Publishing</a:t>
            </a:r>
            <a:endParaRPr lang="ro-RO" dirty="0">
              <a:solidFill>
                <a:srgbClr val="002060"/>
              </a:solidFill>
            </a:endParaRPr>
          </a:p>
          <a:p>
            <a:r>
              <a:rPr lang="en-US" dirty="0">
                <a:solidFill>
                  <a:srgbClr val="002060"/>
                </a:solidFill>
              </a:rPr>
              <a:t>Harmer, J. 2001, </a:t>
            </a:r>
            <a:r>
              <a:rPr lang="en-US" i="1" dirty="0">
                <a:solidFill>
                  <a:srgbClr val="002060"/>
                </a:solidFill>
              </a:rPr>
              <a:t>The Practice of English Language Teaching</a:t>
            </a:r>
            <a:r>
              <a:rPr lang="en-US" dirty="0">
                <a:solidFill>
                  <a:srgbClr val="002060"/>
                </a:solidFill>
              </a:rPr>
              <a:t>. Pearson Education Limited</a:t>
            </a:r>
          </a:p>
          <a:p>
            <a:pPr lvl="0"/>
            <a:r>
              <a:rPr lang="en-US" dirty="0">
                <a:solidFill>
                  <a:srgbClr val="002060"/>
                </a:solidFill>
              </a:rPr>
              <a:t>Ovid, </a:t>
            </a:r>
            <a:r>
              <a:rPr lang="en-US" i="1" dirty="0">
                <a:solidFill>
                  <a:srgbClr val="002060"/>
                </a:solidFill>
              </a:rPr>
              <a:t>The Fall of Icarus</a:t>
            </a:r>
            <a:r>
              <a:rPr lang="en-US" dirty="0">
                <a:solidFill>
                  <a:srgbClr val="002060"/>
                </a:solidFill>
              </a:rPr>
              <a:t>, 2015, Taken from Books VIII and IX of Mary M. Innes’s translation of </a:t>
            </a:r>
            <a:r>
              <a:rPr lang="en-US" i="1" dirty="0">
                <a:solidFill>
                  <a:srgbClr val="002060"/>
                </a:solidFill>
              </a:rPr>
              <a:t>Metamorphoses</a:t>
            </a:r>
            <a:r>
              <a:rPr lang="en-US" dirty="0">
                <a:solidFill>
                  <a:srgbClr val="002060"/>
                </a:solidFill>
              </a:rPr>
              <a:t>, Penguin Books</a:t>
            </a:r>
            <a:endParaRPr lang="ro-RO" dirty="0">
              <a:solidFill>
                <a:srgbClr val="002060"/>
              </a:solidFill>
            </a:endParaRPr>
          </a:p>
          <a:p>
            <a:r>
              <a:rPr lang="en-US" dirty="0">
                <a:solidFill>
                  <a:srgbClr val="002060"/>
                </a:solidFill>
              </a:rPr>
              <a:t>P</a:t>
            </a:r>
            <a:r>
              <a:rPr lang="ro-RO" dirty="0">
                <a:solidFill>
                  <a:srgbClr val="002060"/>
                </a:solidFill>
              </a:rPr>
              <a:t>â</a:t>
            </a:r>
            <a:r>
              <a:rPr lang="en-US" dirty="0" err="1">
                <a:solidFill>
                  <a:srgbClr val="002060"/>
                </a:solidFill>
              </a:rPr>
              <a:t>rlog</a:t>
            </a:r>
            <a:r>
              <a:rPr lang="en-US" dirty="0">
                <a:solidFill>
                  <a:srgbClr val="002060"/>
                </a:solidFill>
              </a:rPr>
              <a:t>, H., 1982, </a:t>
            </a:r>
            <a:r>
              <a:rPr lang="en-US" i="1" dirty="0">
                <a:solidFill>
                  <a:srgbClr val="002060"/>
                </a:solidFill>
              </a:rPr>
              <a:t>The English Verb</a:t>
            </a:r>
            <a:r>
              <a:rPr lang="en-US" dirty="0">
                <a:solidFill>
                  <a:srgbClr val="002060"/>
                </a:solidFill>
              </a:rPr>
              <a:t>, </a:t>
            </a:r>
            <a:r>
              <a:rPr lang="en-US" dirty="0" err="1">
                <a:solidFill>
                  <a:srgbClr val="002060"/>
                </a:solidFill>
              </a:rPr>
              <a:t>Timişoara</a:t>
            </a:r>
            <a:r>
              <a:rPr lang="en-US" dirty="0">
                <a:solidFill>
                  <a:srgbClr val="002060"/>
                </a:solidFill>
              </a:rPr>
              <a:t>: TUT</a:t>
            </a:r>
          </a:p>
          <a:p>
            <a:pPr lvl="0"/>
            <a:r>
              <a:rPr lang="en-US" dirty="0">
                <a:solidFill>
                  <a:srgbClr val="002060"/>
                </a:solidFill>
              </a:rPr>
              <a:t>Scrivener, J., 2008, </a:t>
            </a:r>
            <a:r>
              <a:rPr lang="en-US" i="1" dirty="0">
                <a:solidFill>
                  <a:srgbClr val="002060"/>
                </a:solidFill>
              </a:rPr>
              <a:t>Learning Teaching</a:t>
            </a:r>
            <a:r>
              <a:rPr lang="en-US" dirty="0">
                <a:solidFill>
                  <a:srgbClr val="002060"/>
                </a:solidFill>
              </a:rPr>
              <a:t>, Macmillan</a:t>
            </a:r>
          </a:p>
          <a:p>
            <a:pPr lvl="0"/>
            <a:endParaRPr lang="ro-RO" dirty="0">
              <a:solidFill>
                <a:srgbClr val="002060"/>
              </a:solidFill>
            </a:endParaRPr>
          </a:p>
          <a:p>
            <a:pPr lvl="0"/>
            <a:r>
              <a:rPr lang="ro-RO" dirty="0">
                <a:solidFill>
                  <a:srgbClr val="002060"/>
                </a:solidFill>
                <a:hlinkClick r:id="rId2">
                  <a:extLst>
                    <a:ext uri="{A12FA001-AC4F-418D-AE19-62706E023703}">
                      <ahyp:hlinkClr xmlns:ahyp="http://schemas.microsoft.com/office/drawing/2018/hyperlinkcolor" val="tx"/>
                    </a:ext>
                  </a:extLst>
                </a:hlinkClick>
              </a:rPr>
              <a:t>https://www.coe.int/en/web/common-european-framework-reference-languages/level-descriptions</a:t>
            </a:r>
            <a:r>
              <a:rPr lang="en-US" dirty="0">
                <a:solidFill>
                  <a:srgbClr val="002060"/>
                </a:solidFill>
              </a:rPr>
              <a:t> </a:t>
            </a:r>
            <a:endParaRPr lang="ro-RO" dirty="0">
              <a:solidFill>
                <a:srgbClr val="002060"/>
              </a:solidFill>
            </a:endParaRPr>
          </a:p>
          <a:p>
            <a:pPr lvl="0"/>
            <a:r>
              <a:rPr lang="en-US" u="sng" dirty="0">
                <a:solidFill>
                  <a:srgbClr val="002060"/>
                </a:solidFill>
                <a:hlinkClick r:id="rId3">
                  <a:extLst>
                    <a:ext uri="{A12FA001-AC4F-418D-AE19-62706E023703}">
                      <ahyp:hlinkClr xmlns:ahyp="http://schemas.microsoft.com/office/drawing/2018/hyperlinkcolor" val="tx"/>
                    </a:ext>
                  </a:extLst>
                </a:hlinkClick>
              </a:rPr>
              <a:t>https://www.youtube.com/watch?v=4CPD8-_i1kc</a:t>
            </a:r>
            <a:endParaRPr lang="ro-RO" dirty="0">
              <a:solidFill>
                <a:srgbClr val="002060"/>
              </a:solidFill>
            </a:endParaRPr>
          </a:p>
          <a:p>
            <a:pPr lvl="0"/>
            <a:r>
              <a:rPr lang="en-US" u="sng" dirty="0">
                <a:solidFill>
                  <a:srgbClr val="002060"/>
                </a:solidFill>
                <a:hlinkClick r:id="rId4">
                  <a:extLst>
                    <a:ext uri="{A12FA001-AC4F-418D-AE19-62706E023703}">
                      <ahyp:hlinkClr xmlns:ahyp="http://schemas.microsoft.com/office/drawing/2018/hyperlinkcolor" val="tx"/>
                    </a:ext>
                  </a:extLst>
                </a:hlinkClick>
              </a:rPr>
              <a:t>https://jurnalul.ro/calendar/traian-vuia-de-la-zmeie-de-hartie-la-aeroplane-621307.html</a:t>
            </a:r>
            <a:endParaRPr lang="ro-RO" dirty="0">
              <a:solidFill>
                <a:srgbClr val="002060"/>
              </a:solidFill>
            </a:endParaRPr>
          </a:p>
          <a:p>
            <a:pPr lvl="0"/>
            <a:r>
              <a:rPr lang="en-US" u="sng" dirty="0">
                <a:solidFill>
                  <a:srgbClr val="002060"/>
                </a:solidFill>
                <a:hlinkClick r:id="rId5">
                  <a:extLst>
                    <a:ext uri="{A12FA001-AC4F-418D-AE19-62706E023703}">
                      <ahyp:hlinkClr xmlns:ahyp="http://schemas.microsoft.com/office/drawing/2018/hyperlinkcolor" val="tx"/>
                    </a:ext>
                  </a:extLst>
                </a:hlinkClick>
              </a:rPr>
              <a:t>https://acad.ro/academica2002/rev2016/pag_acad2016_nr308_iun.pdf#page=37</a:t>
            </a:r>
            <a:endParaRPr lang="ro-RO" dirty="0">
              <a:solidFill>
                <a:srgbClr val="002060"/>
              </a:solidFill>
            </a:endParaRPr>
          </a:p>
          <a:p>
            <a:pPr lvl="0"/>
            <a:r>
              <a:rPr lang="en-US" u="sng" dirty="0">
                <a:solidFill>
                  <a:srgbClr val="002060"/>
                </a:solidFill>
                <a:hlinkClick r:id="rId6">
                  <a:extLst>
                    <a:ext uri="{A12FA001-AC4F-418D-AE19-62706E023703}">
                      <ahyp:hlinkClr xmlns:ahyp="http://schemas.microsoft.com/office/drawing/2018/hyperlinkcolor" val="tx"/>
                    </a:ext>
                  </a:extLst>
                </a:hlinkClick>
              </a:rPr>
              <a:t>https://www.cambridge.org/core/journals/aeronautical-journal/article/abs/traian-vuiaa-littleknown-pioneer/F2093BF1D14BE5FEEFD571F41759CD8B</a:t>
            </a:r>
            <a:endParaRPr lang="ro-RO" dirty="0">
              <a:solidFill>
                <a:srgbClr val="002060"/>
              </a:solidFill>
            </a:endParaRPr>
          </a:p>
          <a:p>
            <a:pPr lvl="0"/>
            <a:r>
              <a:rPr lang="en-US" u="sng" dirty="0">
                <a:solidFill>
                  <a:srgbClr val="002060"/>
                </a:solidFill>
                <a:hlinkClick r:id="rId7">
                  <a:extLst>
                    <a:ext uri="{A12FA001-AC4F-418D-AE19-62706E023703}">
                      <ahyp:hlinkClr xmlns:ahyp="http://schemas.microsoft.com/office/drawing/2018/hyperlinkcolor" val="tx"/>
                    </a:ext>
                  </a:extLst>
                </a:hlinkClick>
              </a:rPr>
              <a:t>https://www.youtube.com/watch?v=i9YcYEhqYbc&amp;t=83s</a:t>
            </a:r>
            <a:endParaRPr lang="en-US" u="sng" dirty="0">
              <a:solidFill>
                <a:srgbClr val="002060"/>
              </a:solidFill>
            </a:endParaRPr>
          </a:p>
          <a:p>
            <a:pPr marL="0" indent="0">
              <a:buNone/>
            </a:pPr>
            <a:endParaRPr lang="ro-RO" dirty="0"/>
          </a:p>
        </p:txBody>
      </p:sp>
      <p:pic>
        <p:nvPicPr>
          <p:cNvPr id="2" name="Picture 1" descr="A picture containing text, vector graphics&#10;&#10;Description automatically generated">
            <a:extLst>
              <a:ext uri="{FF2B5EF4-FFF2-40B4-BE49-F238E27FC236}">
                <a16:creationId xmlns:a16="http://schemas.microsoft.com/office/drawing/2014/main" id="{052F3F83-2AAF-7FD2-FE9B-0BB151FC103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457200" y="1812547"/>
            <a:ext cx="8229600" cy="4286280"/>
          </a:xfrm>
        </p:spPr>
        <p:txBody>
          <a:bodyPr>
            <a:normAutofit fontScale="55000" lnSpcReduction="20000"/>
          </a:bodyPr>
          <a:lstStyle/>
          <a:p>
            <a:pPr lvl="0"/>
            <a:r>
              <a:rPr lang="en-US" u="sng" dirty="0" err="1">
                <a:solidFill>
                  <a:srgbClr val="002060"/>
                </a:solidFill>
              </a:rPr>
              <a:t>Legea</a:t>
            </a:r>
            <a:r>
              <a:rPr lang="en-US" u="sng" dirty="0">
                <a:solidFill>
                  <a:srgbClr val="002060"/>
                </a:solidFill>
              </a:rPr>
              <a:t> </a:t>
            </a:r>
            <a:r>
              <a:rPr lang="en-US" u="sng" dirty="0" err="1">
                <a:solidFill>
                  <a:srgbClr val="002060"/>
                </a:solidFill>
              </a:rPr>
              <a:t>educaţiei</a:t>
            </a:r>
            <a:r>
              <a:rPr lang="en-US" u="sng" dirty="0">
                <a:solidFill>
                  <a:srgbClr val="002060"/>
                </a:solidFill>
              </a:rPr>
              <a:t> </a:t>
            </a:r>
            <a:r>
              <a:rPr lang="en-US" u="sng" dirty="0" err="1">
                <a:solidFill>
                  <a:srgbClr val="002060"/>
                </a:solidFill>
              </a:rPr>
              <a:t>naţionale</a:t>
            </a:r>
            <a:r>
              <a:rPr lang="en-US" u="sng" dirty="0">
                <a:solidFill>
                  <a:srgbClr val="002060"/>
                </a:solidFill>
              </a:rPr>
              <a:t> nr. 1/2011</a:t>
            </a:r>
          </a:p>
          <a:p>
            <a:pPr marL="0" lvl="0" indent="0">
              <a:buNone/>
            </a:pPr>
            <a:endParaRPr lang="en-US" u="sng" dirty="0">
              <a:solidFill>
                <a:srgbClr val="002060"/>
              </a:solidFill>
            </a:endParaRPr>
          </a:p>
          <a:p>
            <a:pPr lvl="0"/>
            <a:r>
              <a:rPr lang="ro-RO" dirty="0">
                <a:solidFill>
                  <a:srgbClr val="002060"/>
                </a:solidFill>
                <a:hlinkClick r:id="rId3">
                  <a:extLst>
                    <a:ext uri="{A12FA001-AC4F-418D-AE19-62706E023703}">
                      <ahyp:hlinkClr xmlns:ahyp="http://schemas.microsoft.com/office/drawing/2018/hyperlinkcolor" val="tx"/>
                    </a:ext>
                  </a:extLst>
                </a:hlinkClick>
              </a:rPr>
              <a:t>http://programe.ise.ro/Portals/1/Curriculum/2017-progr/19-Limba%20moderna1.pdf</a:t>
            </a:r>
            <a:endParaRPr lang="en-US" dirty="0">
              <a:solidFill>
                <a:srgbClr val="002060"/>
              </a:solidFill>
            </a:endParaRPr>
          </a:p>
          <a:p>
            <a:pPr marL="0" lvl="0" indent="0">
              <a:buNone/>
            </a:pPr>
            <a:endParaRPr lang="en-US" dirty="0">
              <a:solidFill>
                <a:srgbClr val="002060"/>
              </a:solidFill>
            </a:endParaRPr>
          </a:p>
          <a:p>
            <a:r>
              <a:rPr lang="en-US" dirty="0">
                <a:solidFill>
                  <a:srgbClr val="002060"/>
                </a:solidFill>
                <a:hlinkClick r:id="rId4">
                  <a:extLst>
                    <a:ext uri="{A12FA001-AC4F-418D-AE19-62706E023703}">
                      <ahyp:hlinkClr xmlns:ahyp="http://schemas.microsoft.com/office/drawing/2018/hyperlinkcolor" val="tx"/>
                    </a:ext>
                  </a:extLst>
                </a:hlinkClick>
              </a:rPr>
              <a:t>https://www.ise.ro/wp-content/uploads/2015/12/Profilul-de-formare-al-absolventului_final.pdf</a:t>
            </a:r>
            <a:endParaRPr lang="en-US" dirty="0">
              <a:solidFill>
                <a:srgbClr val="002060"/>
              </a:solidFill>
            </a:endParaRPr>
          </a:p>
          <a:p>
            <a:endParaRPr lang="en-US" dirty="0">
              <a:solidFill>
                <a:srgbClr val="002060"/>
              </a:solidFill>
            </a:endParaRPr>
          </a:p>
          <a:p>
            <a:r>
              <a:rPr lang="ro-RO" dirty="0">
                <a:solidFill>
                  <a:srgbClr val="002060"/>
                </a:solidFill>
                <a:hlinkClick r:id="rId5">
                  <a:extLst>
                    <a:ext uri="{A12FA001-AC4F-418D-AE19-62706E023703}">
                      <ahyp:hlinkClr xmlns:ahyp="http://schemas.microsoft.com/office/drawing/2018/hyperlinkcolor" val="tx"/>
                    </a:ext>
                  </a:extLst>
                </a:hlinkClick>
              </a:rPr>
              <a:t>https://moodle.usm.md/pluginfile.php/197167/mod_resource/content/1/limba_straina_curriculum_gimnaziu.pdf</a:t>
            </a:r>
            <a:endParaRPr lang="en-US" dirty="0">
              <a:solidFill>
                <a:srgbClr val="002060"/>
              </a:solidFill>
            </a:endParaRPr>
          </a:p>
          <a:p>
            <a:pPr lvl="0"/>
            <a:endParaRPr lang="en-US" dirty="0">
              <a:solidFill>
                <a:srgbClr val="002060"/>
              </a:solidFill>
            </a:endParaRPr>
          </a:p>
          <a:p>
            <a:pPr lvl="0"/>
            <a:r>
              <a:rPr lang="ro-RO" dirty="0">
                <a:solidFill>
                  <a:srgbClr val="002060"/>
                </a:solidFill>
                <a:hlinkClick r:id="rId6">
                  <a:extLst>
                    <a:ext uri="{A12FA001-AC4F-418D-AE19-62706E023703}">
                      <ahyp:hlinkClr xmlns:ahyp="http://schemas.microsoft.com/office/drawing/2018/hyperlinkcolor" val="tx"/>
                    </a:ext>
                  </a:extLst>
                </a:hlinkClick>
              </a:rPr>
              <a:t>https://www.ucv.ro/pdf/invatamant/educatie/grade_didactice/ENGLEZA-GRD.II.pdf</a:t>
            </a:r>
            <a:endParaRPr lang="en-US" dirty="0">
              <a:solidFill>
                <a:srgbClr val="002060"/>
              </a:solidFill>
            </a:endParaRPr>
          </a:p>
          <a:p>
            <a:pPr marL="0" lvl="0" indent="0">
              <a:buNone/>
            </a:pPr>
            <a:endParaRPr lang="en-US" dirty="0">
              <a:solidFill>
                <a:srgbClr val="002060"/>
              </a:solidFill>
            </a:endParaRPr>
          </a:p>
          <a:p>
            <a:r>
              <a:rPr lang="ro-RO" dirty="0">
                <a:solidFill>
                  <a:srgbClr val="002060"/>
                </a:solidFill>
                <a:hlinkClick r:id="rId7">
                  <a:extLst>
                    <a:ext uri="{A12FA001-AC4F-418D-AE19-62706E023703}">
                      <ahyp:hlinkClr xmlns:ahyp="http://schemas.microsoft.com/office/drawing/2018/hyperlinkcolor" val="tx"/>
                    </a:ext>
                  </a:extLst>
                </a:hlinkClick>
              </a:rPr>
              <a:t>https://www.edu.ro/sites/default/files/fisiere%20articole/Strategie%20LLL.pdf</a:t>
            </a:r>
            <a:endParaRPr lang="en-US" dirty="0">
              <a:solidFill>
                <a:srgbClr val="002060"/>
              </a:solidFill>
            </a:endParaRPr>
          </a:p>
          <a:p>
            <a:pPr marL="0" indent="0">
              <a:buNone/>
            </a:pPr>
            <a:endParaRPr lang="en-US" dirty="0">
              <a:solidFill>
                <a:srgbClr val="002060"/>
              </a:solidFill>
            </a:endParaRPr>
          </a:p>
          <a:p>
            <a:r>
              <a:rPr lang="ro-RO" dirty="0">
                <a:solidFill>
                  <a:srgbClr val="002060"/>
                </a:solidFill>
                <a:hlinkClick r:id="rId8">
                  <a:extLst>
                    <a:ext uri="{A12FA001-AC4F-418D-AE19-62706E023703}">
                      <ahyp:hlinkClr xmlns:ahyp="http://schemas.microsoft.com/office/drawing/2018/hyperlinkcolor" val="tx"/>
                    </a:ext>
                  </a:extLst>
                </a:hlinkClick>
              </a:rPr>
              <a:t>https://www.edu.ro/sites/default/files/_fi%C8%99iere/Invatamant-Preuniversitar/2016/special/ORDIN%205574_2011_Ordin_si_Metodologie_servicii_sprijin_educa%C5%A3ional_tinerii_CES_integra%C8%9Bi_%C3%AEn_%C3%AEnv_de_mas%C4%83.pdf</a:t>
            </a:r>
            <a:endParaRPr lang="ro-RO" dirty="0">
              <a:solidFill>
                <a:srgbClr val="002060"/>
              </a:solidFill>
            </a:endParaRPr>
          </a:p>
          <a:p>
            <a:pPr>
              <a:buNone/>
            </a:pPr>
            <a:r>
              <a:rPr lang="en-US" dirty="0">
                <a:solidFill>
                  <a:srgbClr val="002060"/>
                </a:solidFill>
              </a:rPr>
              <a:t> </a:t>
            </a:r>
          </a:p>
          <a:p>
            <a:pPr lvl="0"/>
            <a:r>
              <a:rPr lang="ro-RO" dirty="0">
                <a:solidFill>
                  <a:srgbClr val="002060"/>
                </a:solidFill>
                <a:hlinkClick r:id="rId9">
                  <a:extLst>
                    <a:ext uri="{A12FA001-AC4F-418D-AE19-62706E023703}">
                      <ahyp:hlinkClr xmlns:ahyp="http://schemas.microsoft.com/office/drawing/2018/hyperlinkcolor" val="tx"/>
                    </a:ext>
                  </a:extLst>
                </a:hlinkClick>
              </a:rPr>
              <a:t>https://www.edu.ro/sites/default/files/_fi%C8%99iere/Minister/2021/inv.preuniversitar/repere%20curriculum%20clasa%20a%20IX-a%202021%20-%202022/special/06_Engleza_IPS_Repere%20%20metodologice_cls_9.pdf</a:t>
            </a:r>
            <a:endParaRPr lang="en-US" dirty="0">
              <a:solidFill>
                <a:srgbClr val="002060"/>
              </a:solidFill>
            </a:endParaRPr>
          </a:p>
          <a:p>
            <a:pPr lvl="0"/>
            <a:endParaRPr lang="en-US" dirty="0"/>
          </a:p>
          <a:p>
            <a:pPr lvl="0"/>
            <a:endParaRPr lang="ro-RO" dirty="0"/>
          </a:p>
          <a:p>
            <a:endParaRPr lang="ro-RO" dirty="0"/>
          </a:p>
        </p:txBody>
      </p:sp>
      <p:sp>
        <p:nvSpPr>
          <p:cNvPr id="12" name="Title 11"/>
          <p:cNvSpPr>
            <a:spLocks noGrp="1"/>
          </p:cNvSpPr>
          <p:nvPr>
            <p:ph type="title"/>
          </p:nvPr>
        </p:nvSpPr>
        <p:spPr>
          <a:xfrm>
            <a:off x="323528" y="1700808"/>
            <a:ext cx="8229600" cy="510334"/>
          </a:xfrm>
        </p:spPr>
        <p:txBody>
          <a:bodyPr>
            <a:normAutofit fontScale="90000"/>
          </a:bodyPr>
          <a:lstStyle/>
          <a:p>
            <a:pPr algn="ctr"/>
            <a:r>
              <a:rPr lang="en-US" sz="2700" b="1" dirty="0">
                <a:solidFill>
                  <a:schemeClr val="tx2">
                    <a:lumMod val="75000"/>
                  </a:schemeClr>
                </a:solidFill>
                <a:latin typeface="Times New Roman" panose="02020603050405020304" pitchFamily="18" charset="0"/>
                <a:cs typeface="Times New Roman" panose="02020603050405020304" pitchFamily="18" charset="0"/>
              </a:rPr>
              <a:t>ROMANIAN LAW REFERENCES</a:t>
            </a:r>
            <a:br>
              <a:rPr lang="ro-RO" b="1" dirty="0"/>
            </a:br>
            <a:endParaRPr lang="ro-RO" dirty="0"/>
          </a:p>
        </p:txBody>
      </p:sp>
      <p:pic>
        <p:nvPicPr>
          <p:cNvPr id="2" name="Picture 1" descr="A picture containing text, vector graphics&#10;&#10;Description automatically generated">
            <a:extLst>
              <a:ext uri="{FF2B5EF4-FFF2-40B4-BE49-F238E27FC236}">
                <a16:creationId xmlns:a16="http://schemas.microsoft.com/office/drawing/2014/main" id="{AD64574F-7335-3FE9-E48A-AD320358FAF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99592" y="595362"/>
            <a:ext cx="948475" cy="865421"/>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755576" y="2793140"/>
            <a:ext cx="8229600" cy="3075433"/>
          </a:xfrm>
        </p:spPr>
        <p:txBody>
          <a:bodyPr>
            <a:normAutofit/>
          </a:bodyPr>
          <a:lstStyle/>
          <a:p>
            <a:pPr marL="301625" marR="882015" indent="0" algn="ctr">
              <a:spcBef>
                <a:spcPts val="1335"/>
              </a:spcBef>
              <a:spcAft>
                <a:spcPts val="0"/>
              </a:spcAft>
              <a:buNone/>
            </a:pPr>
            <a:r>
              <a:rPr lang="en-US" sz="9600" dirty="0">
                <a:solidFill>
                  <a:srgbClr val="FF66FF"/>
                </a:solidFill>
                <a:effectLst/>
                <a:latin typeface="Trebuchet MS" panose="020B0603020202020204" pitchFamily="34" charset="0"/>
                <a:ea typeface="Arial" panose="020B0604020202020204" pitchFamily="34" charset="0"/>
              </a:rPr>
              <a:t>T</a:t>
            </a:r>
            <a:r>
              <a:rPr lang="en-US" sz="9600" dirty="0">
                <a:solidFill>
                  <a:srgbClr val="CC00CC"/>
                </a:solidFill>
                <a:latin typeface="Trebuchet MS" panose="020B0603020202020204" pitchFamily="34" charset="0"/>
                <a:ea typeface="Arial" panose="020B0604020202020204" pitchFamily="34" charset="0"/>
              </a:rPr>
              <a:t>H</a:t>
            </a:r>
            <a:r>
              <a:rPr lang="en-US" sz="9600" dirty="0">
                <a:solidFill>
                  <a:srgbClr val="FB569C"/>
                </a:solidFill>
                <a:latin typeface="Trebuchet MS" panose="020B0603020202020204" pitchFamily="34" charset="0"/>
                <a:ea typeface="Arial" panose="020B0604020202020204" pitchFamily="34" charset="0"/>
              </a:rPr>
              <a:t>A</a:t>
            </a:r>
            <a:r>
              <a:rPr lang="en-US" sz="9600" dirty="0">
                <a:solidFill>
                  <a:srgbClr val="E850E0"/>
                </a:solidFill>
                <a:latin typeface="Trebuchet MS" panose="020B0603020202020204" pitchFamily="34" charset="0"/>
                <a:ea typeface="Arial" panose="020B0604020202020204" pitchFamily="34" charset="0"/>
              </a:rPr>
              <a:t>N</a:t>
            </a:r>
            <a:r>
              <a:rPr lang="en-US" sz="9600" dirty="0">
                <a:solidFill>
                  <a:srgbClr val="CC00CC"/>
                </a:solidFill>
                <a:latin typeface="Trebuchet MS" panose="020B0603020202020204" pitchFamily="34" charset="0"/>
                <a:ea typeface="Arial" panose="020B0604020202020204" pitchFamily="34" charset="0"/>
              </a:rPr>
              <a:t>K</a:t>
            </a:r>
            <a:r>
              <a:rPr lang="en-US" sz="9600" dirty="0">
                <a:solidFill>
                  <a:srgbClr val="9C27B0"/>
                </a:solidFill>
                <a:latin typeface="Trebuchet MS" panose="020B0603020202020204" pitchFamily="34" charset="0"/>
                <a:ea typeface="Arial" panose="020B0604020202020204" pitchFamily="34" charset="0"/>
              </a:rPr>
              <a:t> </a:t>
            </a:r>
            <a:r>
              <a:rPr lang="en-US" sz="9600" spc="-25" dirty="0">
                <a:solidFill>
                  <a:srgbClr val="FF66FF"/>
                </a:solidFill>
                <a:latin typeface="Trebuchet MS" panose="020B0603020202020204" pitchFamily="34" charset="0"/>
                <a:ea typeface="Arial" panose="020B0604020202020204" pitchFamily="34" charset="0"/>
              </a:rPr>
              <a:t>Y</a:t>
            </a:r>
            <a:r>
              <a:rPr lang="en-US" sz="9600" spc="-25" dirty="0">
                <a:solidFill>
                  <a:srgbClr val="CC00CC"/>
                </a:solidFill>
                <a:latin typeface="Trebuchet MS" panose="020B0603020202020204" pitchFamily="34" charset="0"/>
                <a:ea typeface="Arial" panose="020B0604020202020204" pitchFamily="34" charset="0"/>
              </a:rPr>
              <a:t>O</a:t>
            </a:r>
            <a:r>
              <a:rPr lang="en-US" sz="9600" spc="-25" dirty="0">
                <a:solidFill>
                  <a:srgbClr val="FB569C"/>
                </a:solidFill>
                <a:latin typeface="Trebuchet MS" panose="020B0603020202020204" pitchFamily="34" charset="0"/>
                <a:ea typeface="Arial" panose="020B0604020202020204" pitchFamily="34" charset="0"/>
              </a:rPr>
              <a:t>U</a:t>
            </a:r>
            <a:r>
              <a:rPr lang="en-US" sz="9600" spc="-25" dirty="0">
                <a:solidFill>
                  <a:srgbClr val="CC00CC"/>
                </a:solidFill>
                <a:latin typeface="Trebuchet MS" panose="020B0603020202020204" pitchFamily="34" charset="0"/>
                <a:ea typeface="Arial" panose="020B0604020202020204" pitchFamily="34" charset="0"/>
              </a:rPr>
              <a:t>!</a:t>
            </a:r>
            <a:endParaRPr lang="en-US" sz="800" dirty="0">
              <a:solidFill>
                <a:srgbClr val="CC00CC"/>
              </a:solidFill>
              <a:effectLst/>
              <a:latin typeface="Arial" panose="020B0604020202020204" pitchFamily="34" charset="0"/>
              <a:ea typeface="Arial" panose="020B0604020202020204" pitchFamily="34" charset="0"/>
            </a:endParaRPr>
          </a:p>
          <a:p>
            <a:pPr marL="0" marR="4572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700" b="1" i="0" u="none" strike="noStrike" kern="1200" cap="none" spc="0" normalizeH="0" baseline="0" noProof="0" dirty="0">
                <a:ln>
                  <a:noFill/>
                </a:ln>
                <a:solidFill>
                  <a:srgbClr val="002060"/>
                </a:solidFill>
                <a:effectLst/>
                <a:uLnTx/>
                <a:uFillTx/>
                <a:latin typeface="Calibri"/>
                <a:ea typeface="+mn-ea"/>
                <a:cs typeface="+mn-cs"/>
              </a:rPr>
              <a:t>     </a:t>
            </a:r>
          </a:p>
          <a:p>
            <a:pPr marL="0" marR="4572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lang="en-US" sz="1700" b="1" dirty="0">
                <a:solidFill>
                  <a:srgbClr val="002060"/>
                </a:solidFill>
                <a:latin typeface="Calibri"/>
              </a:rPr>
              <a:t>       </a:t>
            </a:r>
          </a:p>
          <a:p>
            <a:pPr marL="0" marR="45720" lvl="0" indent="0" algn="just"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1700" b="1" i="0" u="none" strike="noStrike" kern="1200" cap="none" spc="0" normalizeH="0" baseline="0" noProof="0" dirty="0">
                <a:ln>
                  <a:noFill/>
                </a:ln>
                <a:solidFill>
                  <a:srgbClr val="002060"/>
                </a:solidFill>
                <a:effectLst/>
                <a:uLnTx/>
                <a:uFillTx/>
                <a:latin typeface="Calibri"/>
                <a:ea typeface="+mn-ea"/>
                <a:cs typeface="+mn-cs"/>
              </a:rPr>
              <a:t>                     </a:t>
            </a:r>
            <a:r>
              <a:rPr lang="en-US" sz="1700" b="1" dirty="0">
                <a:solidFill>
                  <a:srgbClr val="002060"/>
                </a:solidFill>
                <a:latin typeface="Calibri"/>
              </a:rPr>
              <a:t> </a:t>
            </a:r>
            <a:r>
              <a:rPr kumimoji="0" lang="en-US" sz="1700" b="1" i="0" u="none" strike="noStrike" kern="1200" cap="none" spc="0" normalizeH="0" baseline="0" noProof="0" dirty="0">
                <a:ln>
                  <a:noFill/>
                </a:ln>
                <a:solidFill>
                  <a:schemeClr val="tx2">
                    <a:lumMod val="75000"/>
                  </a:schemeClr>
                </a:solidFill>
                <a:effectLst/>
                <a:uLnTx/>
                <a:uFillTx/>
                <a:latin typeface="Calibri"/>
                <a:ea typeface="+mn-ea"/>
                <a:cs typeface="+mn-cs"/>
              </a:rPr>
              <a:t>Teachers: Delia </a:t>
            </a:r>
            <a:r>
              <a:rPr kumimoji="0" lang="en-US" sz="1700" b="1" i="0" u="none" strike="noStrike" kern="1200" cap="none" spc="0" normalizeH="0" baseline="0" noProof="0" dirty="0" err="1">
                <a:ln>
                  <a:noFill/>
                </a:ln>
                <a:solidFill>
                  <a:schemeClr val="tx2">
                    <a:lumMod val="75000"/>
                  </a:schemeClr>
                </a:solidFill>
                <a:effectLst/>
                <a:uLnTx/>
                <a:uFillTx/>
                <a:latin typeface="Calibri"/>
                <a:ea typeface="+mn-ea"/>
                <a:cs typeface="+mn-cs"/>
              </a:rPr>
              <a:t>Marincu</a:t>
            </a:r>
            <a:r>
              <a:rPr kumimoji="0" lang="en-US" sz="1700" b="1" i="0" u="none" strike="noStrike" kern="1200" cap="none" spc="0" normalizeH="0" baseline="0" noProof="0" dirty="0">
                <a:ln>
                  <a:noFill/>
                </a:ln>
                <a:solidFill>
                  <a:schemeClr val="tx2">
                    <a:lumMod val="75000"/>
                  </a:schemeClr>
                </a:solidFill>
                <a:effectLst/>
                <a:uLnTx/>
                <a:uFillTx/>
                <a:latin typeface="Calibri"/>
                <a:ea typeface="+mn-ea"/>
                <a:cs typeface="+mn-cs"/>
              </a:rPr>
              <a:t>, </a:t>
            </a:r>
            <a:r>
              <a:rPr kumimoji="0" lang="en-US" sz="1700" b="1" i="0" u="none" strike="noStrike" kern="1200" cap="none" spc="0" normalizeH="0" baseline="0" noProof="0" dirty="0" err="1">
                <a:ln>
                  <a:noFill/>
                </a:ln>
                <a:solidFill>
                  <a:schemeClr val="tx2">
                    <a:lumMod val="75000"/>
                  </a:schemeClr>
                </a:solidFill>
                <a:effectLst/>
                <a:uLnTx/>
                <a:uFillTx/>
                <a:latin typeface="Calibri"/>
                <a:ea typeface="+mn-ea"/>
                <a:cs typeface="+mn-cs"/>
              </a:rPr>
              <a:t>Mirabela</a:t>
            </a:r>
            <a:r>
              <a:rPr kumimoji="0" lang="en-US" sz="1700" b="1" i="0" u="none" strike="noStrike" kern="1200" cap="none" spc="0" normalizeH="0" baseline="0" noProof="0" dirty="0">
                <a:ln>
                  <a:noFill/>
                </a:ln>
                <a:solidFill>
                  <a:schemeClr val="tx2">
                    <a:lumMod val="75000"/>
                  </a:schemeClr>
                </a:solidFill>
                <a:effectLst/>
                <a:uLnTx/>
                <a:uFillTx/>
                <a:latin typeface="Calibri"/>
                <a:ea typeface="+mn-ea"/>
                <a:cs typeface="+mn-cs"/>
              </a:rPr>
              <a:t> </a:t>
            </a:r>
            <a:r>
              <a:rPr kumimoji="0" lang="en-US" sz="1700" b="1" i="0" u="none" strike="noStrike" kern="1200" cap="none" spc="0" normalizeH="0" baseline="0" noProof="0" dirty="0" err="1">
                <a:ln>
                  <a:noFill/>
                </a:ln>
                <a:solidFill>
                  <a:schemeClr val="tx2">
                    <a:lumMod val="75000"/>
                  </a:schemeClr>
                </a:solidFill>
                <a:effectLst/>
                <a:uLnTx/>
                <a:uFillTx/>
                <a:latin typeface="Calibri"/>
                <a:ea typeface="+mn-ea"/>
                <a:cs typeface="+mn-cs"/>
              </a:rPr>
              <a:t>Rusu-Vatris</a:t>
            </a:r>
            <a:r>
              <a:rPr kumimoji="0" lang="en-US" sz="1700" b="1" i="0" u="none" strike="noStrike" kern="1200" cap="none" spc="0" normalizeH="0" baseline="0" noProof="0" dirty="0">
                <a:ln>
                  <a:noFill/>
                </a:ln>
                <a:solidFill>
                  <a:schemeClr val="tx2">
                    <a:lumMod val="75000"/>
                  </a:schemeClr>
                </a:solidFill>
                <a:effectLst/>
                <a:uLnTx/>
                <a:uFillTx/>
                <a:latin typeface="Calibri"/>
                <a:ea typeface="+mn-ea"/>
                <a:cs typeface="+mn-cs"/>
              </a:rPr>
              <a:t>, Maria Todor</a:t>
            </a:r>
          </a:p>
          <a:p>
            <a:pPr marL="0" indent="0">
              <a:buNone/>
            </a:pPr>
            <a:endParaRPr lang="ro-RO" sz="5400" dirty="0"/>
          </a:p>
        </p:txBody>
      </p:sp>
      <p:sp>
        <p:nvSpPr>
          <p:cNvPr id="12" name="Title 11"/>
          <p:cNvSpPr>
            <a:spLocks noGrp="1"/>
          </p:cNvSpPr>
          <p:nvPr>
            <p:ph type="title"/>
          </p:nvPr>
        </p:nvSpPr>
        <p:spPr>
          <a:xfrm>
            <a:off x="457200" y="1301899"/>
            <a:ext cx="8229600" cy="1143000"/>
          </a:xfrm>
        </p:spPr>
        <p:txBody>
          <a:bodyPr>
            <a:normAutofit fontScale="90000"/>
          </a:bodyPr>
          <a:lstStyle/>
          <a:p>
            <a:pPr algn="ctr"/>
            <a:r>
              <a:rPr lang="en-US" dirty="0"/>
              <a:t>Don’t forget to have fun teaching these lessons </a:t>
            </a:r>
            <a:r>
              <a:rPr lang="en-US" dirty="0">
                <a:sym typeface="Wingdings" panose="05000000000000000000" pitchFamily="2" charset="2"/>
              </a:rPr>
              <a:t></a:t>
            </a:r>
            <a:endParaRPr lang="ro-RO" dirty="0"/>
          </a:p>
        </p:txBody>
      </p:sp>
      <p:pic>
        <p:nvPicPr>
          <p:cNvPr id="2" name="Picture 1" descr="A picture containing text, vector graphics&#10;&#10;Description automatically generated">
            <a:extLst>
              <a:ext uri="{FF2B5EF4-FFF2-40B4-BE49-F238E27FC236}">
                <a16:creationId xmlns:a16="http://schemas.microsoft.com/office/drawing/2014/main" id="{6C96ABCC-21E4-FBC0-84F1-64E4DE73E5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565" y="5321978"/>
            <a:ext cx="1075032" cy="1058363"/>
          </a:xfrm>
          <a:prstGeom prst="rect">
            <a:avLst/>
          </a:prstGeom>
        </p:spPr>
      </p:pic>
      <p:pic>
        <p:nvPicPr>
          <p:cNvPr id="3" name="Picture 2">
            <a:extLst>
              <a:ext uri="{FF2B5EF4-FFF2-40B4-BE49-F238E27FC236}">
                <a16:creationId xmlns:a16="http://schemas.microsoft.com/office/drawing/2014/main" id="{F050B256-B282-9D5E-47B2-5C114FC7ED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31949" y="5851160"/>
            <a:ext cx="5263522" cy="474884"/>
          </a:xfrm>
          <a:prstGeom prst="rect">
            <a:avLst/>
          </a:prstGeom>
        </p:spPr>
      </p:pic>
      <p:pic>
        <p:nvPicPr>
          <p:cNvPr id="4" name="Picture 3" descr="A picture containing text, sign&#10;&#10;Description automatically generated">
            <a:extLst>
              <a:ext uri="{FF2B5EF4-FFF2-40B4-BE49-F238E27FC236}">
                <a16:creationId xmlns:a16="http://schemas.microsoft.com/office/drawing/2014/main" id="{64D6A4BE-A9E4-C0D8-6787-34B5095607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20823" y="5868573"/>
            <a:ext cx="1579117" cy="440057"/>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47563</TotalTime>
  <Words>4366</Words>
  <Application>Microsoft Office PowerPoint</Application>
  <PresentationFormat>On-screen Show (4:3)</PresentationFormat>
  <Paragraphs>694</Paragraphs>
  <Slides>39</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Algerian</vt:lpstr>
      <vt:lpstr>Arial</vt:lpstr>
      <vt:lpstr>Arial Black</vt:lpstr>
      <vt:lpstr>Book Antiqua</vt:lpstr>
      <vt:lpstr>Brush Script MT</vt:lpstr>
      <vt:lpstr>Calibri</vt:lpstr>
      <vt:lpstr>Constantia</vt:lpstr>
      <vt:lpstr>Times New Roman</vt:lpstr>
      <vt:lpstr>Trebuchet MS</vt:lpstr>
      <vt:lpstr>Wingdings 2</vt:lpstr>
      <vt:lpstr>Flow</vt:lpstr>
      <vt:lpstr>CLIL LESSONS ON SCIENCE  AND PERSONAL DEVELOPMENT</vt:lpstr>
      <vt:lpstr>The lessons further described  are designed to teach students about role models, cultural heritage,  science, personal development, inclusion and  overcoming obstacles. </vt:lpstr>
      <vt:lpstr>PowerPoint Presentation</vt:lpstr>
      <vt:lpstr>PowerPoint Presentation</vt:lpstr>
      <vt:lpstr>• Class: Forth class of lower secondary school, 8th grade • Age: 13/14 • Number of students: 25 • The class is made up of students with mixed abilities, some of whom lack motivation), others with excessive energy and very intelligent, one with special needs (CES).    Therefore, after a needs analysis through observation, reports, councelling, feed-back forms and open discussions showing the need to motivate, balance abilities in pair and team work, or provide ways to compensate difficulty, it is advisable to provide personalised learning plans to motivate more passive students or very energetic ones and implement a differentiation strategy for specific learning difficulties. • Level of English: A2, A2+, B1, B1+   </vt:lpstr>
      <vt:lpstr>Global scale - Table 1 (CEFR 3.3):  Common Reference levels</vt:lpstr>
      <vt:lpstr>Qualitative aspects of spoken language use –  Table 3 (CEFR 3.3): Common Reference levels  </vt:lpstr>
      <vt:lpstr>Qualitative aspects of spoken language use –  Table 3 (CEFR 3.3): Common Reference levels</vt:lpstr>
      <vt:lpstr>PowerPoint Presentation</vt:lpstr>
      <vt:lpstr>PowerPoint Presentation</vt:lpstr>
      <vt:lpstr>PowerPoint Presentation</vt:lpstr>
      <vt:lpstr>PowerPoint Presentation</vt:lpstr>
      <vt:lpstr>SPECIFIC LEARNING OBJECTIVES</vt:lpstr>
      <vt:lpstr>SKILLS AND MODES OF  COMMUNICATION INVOLVED</vt:lpstr>
      <vt:lpstr>PREVIOUSLY  ACQUIRED KNOWLEDGE</vt:lpstr>
      <vt:lpstr>PowerPoint Presentation</vt:lpstr>
      <vt:lpstr>PowerPoint Presentation</vt:lpstr>
      <vt:lpstr>CURRICULUM CONNECTIONS</vt:lpstr>
      <vt:lpstr>PowerPoint Presentation</vt:lpstr>
      <vt:lpstr>   INCLUSION. WAYS TO INTEGRATE  AND SUPPORT SS WITH LEARNING CHALLENGES </vt:lpstr>
      <vt:lpstr>PERSONALISATION STRATEGY</vt:lpstr>
      <vt:lpstr>DIFFERENTIATION STRATEGY</vt:lpstr>
      <vt:lpstr>FORMATIVE ASSESSMENT</vt:lpstr>
      <vt:lpstr>PowerPoint Presentation</vt:lpstr>
      <vt:lpstr>PowerPoint Presentation</vt:lpstr>
      <vt:lpstr>PowerPoint Presentation</vt:lpstr>
      <vt:lpstr>PowerPoint Presentation</vt:lpstr>
      <vt:lpstr>PowerPoint Presentation</vt:lpstr>
      <vt:lpstr>PowerPoint Presentation</vt:lpstr>
      <vt:lpstr>Lesson 2 U1 in brief – “Living the Dream”</vt:lpstr>
      <vt:lpstr>PowerPoint Presentation</vt:lpstr>
      <vt:lpstr>CRITERIA FOR FORMATIVE ASSESSMENT </vt:lpstr>
      <vt:lpstr>SELF - ASSESSEMENT </vt:lpstr>
      <vt:lpstr>GROUP WORK ASSESSEMENT </vt:lpstr>
      <vt:lpstr>PROPOSAL FOR WRITING ASSESSEMENT </vt:lpstr>
      <vt:lpstr>PowerPoint Presentation</vt:lpstr>
      <vt:lpstr>PowerPoint Presentation</vt:lpstr>
      <vt:lpstr>ROMANIAN LAW REFERENCES </vt:lpstr>
      <vt:lpstr>Don’t forget to have fun teaching these lessons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MIRA</dc:creator>
  <cp:lastModifiedBy>Delia</cp:lastModifiedBy>
  <cp:revision>465</cp:revision>
  <dcterms:created xsi:type="dcterms:W3CDTF">2022-08-03T11:05:52Z</dcterms:created>
  <dcterms:modified xsi:type="dcterms:W3CDTF">2022-12-12T10:51:11Z</dcterms:modified>
</cp:coreProperties>
</file>